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9144000" cy="5143500" type="screen16x9"/>
  <p:notesSz cx="6858000" cy="9144000"/>
  <p:embeddedFontLst>
    <p:embeddedFont>
      <p:font typeface="Calibri" panose="020F0502020204030204" pitchFamily="34" charset="0"/>
      <p:regular r:id="rId27"/>
      <p:bold r:id="rId28"/>
      <p:italic r:id="rId29"/>
      <p:boldItalic r:id="rId30"/>
    </p:embeddedFont>
    <p:embeddedFont>
      <p:font typeface="Nunito"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75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4f2c36dc8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4f2c36dc8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Additionally, the box plot shows different ranges of house price values (minimum to maximum) for different cities. This observation gives us a strong indication that the city name can be correlated with house prices</a:t>
            </a:r>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83b0c3e9f8_5_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83b0c3e9f8_5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83b0c3e9f8_5_10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83b0c3e9f8_5_10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83b0c3e9f8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83b0c3e9f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Adjusted R </a:t>
            </a:r>
            <a:endParaRPr/>
          </a:p>
          <a:p>
            <a:pPr marL="0" lvl="0" indent="0" algn="l" rtl="0">
              <a:spcBef>
                <a:spcPts val="0"/>
              </a:spcBef>
              <a:spcAft>
                <a:spcPts val="0"/>
              </a:spcAft>
              <a:buNone/>
            </a:pPr>
            <a:r>
              <a:rPr lang="en"/>
              <a:t>MSE: The Root mean square error is found to be good but not that great</a:t>
            </a:r>
            <a:endParaRPr/>
          </a:p>
          <a:p>
            <a:pPr marL="0" lvl="0" indent="0" algn="l" rtl="0">
              <a:spcBef>
                <a:spcPts val="0"/>
              </a:spcBef>
              <a:spcAft>
                <a:spcPts val="0"/>
              </a:spcAft>
              <a:buNone/>
            </a:pPr>
            <a:r>
              <a:rPr lang="en"/>
              <a:t>F-Test (reduce Type I Error)</a:t>
            </a:r>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83b0c3e9f8_5_8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83b0c3e9f8_5_8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4fa9e4ed1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74fa9e4ed1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74fa9e4ed1_2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74fa9e4ed1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b0 is the mean value of the nature log of the response when X = 0</a:t>
            </a:r>
            <a:endParaRPr/>
          </a:p>
          <a:p>
            <a:pPr marL="457200" lvl="0" indent="-298450" algn="l" rtl="0">
              <a:spcBef>
                <a:spcPts val="0"/>
              </a:spcBef>
              <a:spcAft>
                <a:spcPts val="0"/>
              </a:spcAft>
              <a:buSzPts val="1100"/>
              <a:buChar char="●"/>
            </a:pPr>
            <a:r>
              <a:rPr lang="en"/>
              <a:t>A unit increase in X is associated with an increase of 1 in the mean of the natural log of the response</a:t>
            </a:r>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74fa9e4ed1_2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74fa9e4ed1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R2 indicates that a higher proportion ( 69.4%) of the variability in the hospitalizations is explained by the predictors.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74fa9e4ed1_2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74fa9e4ed1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74fa9e4ed1_2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74fa9e4ed1_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From the Q-Q Plot , we can observe that although there is some deviation at the ends ,  we see that the residuals are generally much closer to Normal now, indicating there is no major violation of the Normality assumption. However, further investigation may be required for any future work to be carried out in order to get more clarity. </a:t>
            </a:r>
            <a:endParaRPr/>
          </a:p>
          <a:p>
            <a:pPr marL="0" lvl="0" indent="0" algn="l" rtl="0">
              <a:lnSpc>
                <a:spcPct val="115000"/>
              </a:lnSpc>
              <a:spcBef>
                <a:spcPts val="1600"/>
              </a:spcBef>
              <a:spcAft>
                <a:spcPts val="160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74f2c36dc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74f2c36dc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74fd203269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74fd203269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From the Q-Q Plot, we see that the residuals are much closer to Normal now, indicating there is no major violation of the Normality assumption</a:t>
            </a:r>
            <a:endParaRPr/>
          </a:p>
          <a:p>
            <a:pPr marL="0" lvl="0" indent="0" algn="l" rtl="0">
              <a:lnSpc>
                <a:spcPct val="115000"/>
              </a:lnSpc>
              <a:spcBef>
                <a:spcPts val="1600"/>
              </a:spcBef>
              <a:spcAft>
                <a:spcPts val="160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4fd20326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4fd20326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b0 is the mean value of the nature log of the response when X = 0</a:t>
            </a:r>
            <a:endParaRPr/>
          </a:p>
          <a:p>
            <a:pPr marL="457200" lvl="0" indent="-298450" algn="l" rtl="0">
              <a:spcBef>
                <a:spcPts val="0"/>
              </a:spcBef>
              <a:spcAft>
                <a:spcPts val="0"/>
              </a:spcAft>
              <a:buSzPts val="1100"/>
              <a:buChar char="●"/>
            </a:pPr>
            <a:r>
              <a:rPr lang="en"/>
              <a:t>A unit increase in X is associated with an increase of 1 in the mean of the natural log of the response</a:t>
            </a:r>
            <a:endParaRPr/>
          </a:p>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74fd203269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74fd203269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83b0c3e9f8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83b0c3e9f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74fa9e4ed1_4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74fa9e4ed1_4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74fd203269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74fd20326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83b0c3e9f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83b0c3e9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Times New Roman"/>
                <a:ea typeface="Times New Roman"/>
                <a:cs typeface="Times New Roman"/>
                <a:sym typeface="Times New Roman"/>
              </a:rPr>
              <a:t>1)Knowing the price trends of houses of the real estate sector can be beneficial as they are generally considered good indicators of the economic status and market condition of a country.</a:t>
            </a:r>
            <a:endParaRPr sz="1200">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 sz="1200">
                <a:latin typeface="Times New Roman"/>
                <a:ea typeface="Times New Roman"/>
                <a:cs typeface="Times New Roman"/>
                <a:sym typeface="Times New Roman"/>
              </a:rPr>
              <a:t>2) Our Analysis will include how different factors such as area of the house , age of the house , its amenities such as no. of baths and beds etc are correlated with the price of a house from these 10 cities. The 10 cities studied include Seattle, Renton, Bellevue, Redmond, Kirkland, Issaquah, Kent, Auburn, Sammamish and Federal Way.</a:t>
            </a:r>
            <a:endParaRPr sz="1200">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800">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4fd203269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4fd203269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83b0c3e9f8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83b0c3e9f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highlight>
                  <a:srgbClr val="FFFFFF"/>
                </a:highlight>
                <a:latin typeface="Times New Roman"/>
                <a:ea typeface="Times New Roman"/>
                <a:cs typeface="Times New Roman"/>
                <a:sym typeface="Times New Roman"/>
              </a:rPr>
              <a:t>The data provided is cross-sectional in  nature as the data records are a group of houses from May, 2014 to July 2014 and not for a particular house over a certain period of time. Also, this is an observational study since our data was collected first and then, we hypothesised the model. </a:t>
            </a:r>
            <a:endParaRPr sz="1200">
              <a:highlight>
                <a:srgbClr val="FFFFFF"/>
              </a:highlight>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 sz="1200">
                <a:highlight>
                  <a:srgbClr val="FFFFFF"/>
                </a:highlight>
                <a:latin typeface="Times New Roman"/>
                <a:ea typeface="Times New Roman"/>
                <a:cs typeface="Times New Roman"/>
                <a:sym typeface="Times New Roman"/>
              </a:rPr>
              <a:t>Sqft_living refers to the total living area of the house which includes the basement(if any) , Sqft_lot refers to the total area of the property the house is built upon ,  age of the house has been calculated by subtracting 2014 from the column yr_built (which indicates the year the house was built) thus giving us its age. City is a qualitative variable that tells us the location of the house. </a:t>
            </a:r>
            <a:endParaRPr sz="1200">
              <a:highlight>
                <a:srgbClr val="FFFFFF"/>
              </a:highlight>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200">
              <a:highlight>
                <a:srgbClr val="FFFFFF"/>
              </a:highlight>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74f2c36dc8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74f2c36dc8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City is a qualitative variable while all the other predictors are quantitative variables. Initial scatter plot diagrams show a positive correlation b/w price and sqft_living &amp; no. of bathrooms. The remaining predictors were also plotted against Price but we could not see any initial observations that could indicate a correlation of Bedrooms, Sqft_lot, Floors and Age variables with our response variable. Notwithstanding, we would like to confirm these observations using our model. </a:t>
            </a:r>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74fd20326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74fd20326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City is a qualitative variable while all the other predictors are quantitative variables. Initial scatter plot diagrams show a positive correlation b/w price and sqft_living &amp; no. of bathrooms. The remaining predictors were also plotted against Price but we could not see any initial observations that could indicate a correlation of Bedrooms, Sqft_lot, Floors and Age variables with our response variable. Notwithstanding, we would like to confirm these observations using our model. </a:t>
            </a: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74f2c36dc8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74f2c36dc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2"/>
                </a:solidFill>
                <a:latin typeface="Calibri"/>
                <a:ea typeface="Calibri"/>
                <a:cs typeface="Calibri"/>
                <a:sym typeface="Calibri"/>
              </a:rPr>
              <a:t>Price and Sqft_living are found to be positively correlated</a:t>
            </a:r>
            <a:endParaRPr>
              <a:solidFill>
                <a:schemeClr val="dk2"/>
              </a:solidFill>
              <a:latin typeface="Calibri"/>
              <a:ea typeface="Calibri"/>
              <a:cs typeface="Calibri"/>
              <a:sym typeface="Calibri"/>
            </a:endParaRPr>
          </a:p>
          <a:p>
            <a:pPr marL="0" lvl="0" indent="0" algn="l" rtl="0">
              <a:lnSpc>
                <a:spcPct val="100000"/>
              </a:lnSpc>
              <a:spcBef>
                <a:spcPts val="1600"/>
              </a:spcBef>
              <a:spcAft>
                <a:spcPts val="0"/>
              </a:spcAft>
              <a:buNone/>
            </a:pPr>
            <a:r>
              <a:rPr lang="en">
                <a:solidFill>
                  <a:schemeClr val="dk2"/>
                </a:solidFill>
                <a:latin typeface="Calibri"/>
                <a:ea typeface="Calibri"/>
                <a:cs typeface="Calibri"/>
                <a:sym typeface="Calibri"/>
              </a:rPr>
              <a:t>Price and no. of bathrooms are found to positively correlated</a:t>
            </a:r>
            <a:endParaRPr>
              <a:solidFill>
                <a:schemeClr val="dk2"/>
              </a:solidFill>
              <a:latin typeface="Calibri"/>
              <a:ea typeface="Calibri"/>
              <a:cs typeface="Calibri"/>
              <a:sym typeface="Calibri"/>
            </a:endParaRPr>
          </a:p>
          <a:p>
            <a:pPr marL="0" lvl="0" indent="0" algn="l" rtl="0">
              <a:lnSpc>
                <a:spcPct val="100000"/>
              </a:lnSpc>
              <a:spcBef>
                <a:spcPts val="1600"/>
              </a:spcBef>
              <a:spcAft>
                <a:spcPts val="0"/>
              </a:spcAft>
              <a:buNone/>
            </a:pPr>
            <a:r>
              <a:rPr lang="en">
                <a:solidFill>
                  <a:schemeClr val="dk2"/>
                </a:solidFill>
                <a:latin typeface="Calibri"/>
                <a:ea typeface="Calibri"/>
                <a:cs typeface="Calibri"/>
                <a:sym typeface="Calibri"/>
              </a:rPr>
              <a:t>Price and City may share a correlation. </a:t>
            </a:r>
            <a:endParaRPr>
              <a:solidFill>
                <a:schemeClr val="dk2"/>
              </a:solidFill>
              <a:latin typeface="Calibri"/>
              <a:ea typeface="Calibri"/>
              <a:cs typeface="Calibri"/>
              <a:sym typeface="Calibri"/>
            </a:endParaRPr>
          </a:p>
          <a:p>
            <a:pPr marL="0" lvl="0" indent="0" algn="l" rtl="0">
              <a:spcBef>
                <a:spcPts val="1600"/>
              </a:spcBef>
              <a:spcAft>
                <a:spcPts val="0"/>
              </a:spcAft>
              <a:buNone/>
            </a:pPr>
            <a:endParaRPr/>
          </a:p>
          <a:p>
            <a:pPr marL="0" lvl="0" indent="0" algn="l" rtl="0">
              <a:spcBef>
                <a:spcPts val="0"/>
              </a:spcBef>
              <a:spcAft>
                <a:spcPts val="0"/>
              </a:spcAft>
              <a:buNone/>
            </a:pPr>
            <a:r>
              <a:rPr lang="en"/>
              <a:t>Here  we can see the scatter plot diagram of Price vs Bathrooms and Price vs Sqft_Living from which we can infer that a positively correlated linear relationship exists.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124"/>
        <p:cNvGrpSpPr/>
        <p:nvPr/>
      </p:nvGrpSpPr>
      <p:grpSpPr>
        <a:xfrm>
          <a:off x="0" y="0"/>
          <a:ext cx="0" cy="0"/>
          <a:chOff x="0" y="0"/>
          <a:chExt cx="0" cy="0"/>
        </a:xfrm>
      </p:grpSpPr>
      <p:pic>
        <p:nvPicPr>
          <p:cNvPr id="125" name="Google Shape;125;p13"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126" name="Google Shape;126;p13"/>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128" name="Google Shape;128;p13">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132" name="Google Shape;132;p13"/>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4"/>
          <p:cNvSpPr txBox="1">
            <a:spLocks noGrp="1"/>
          </p:cNvSpPr>
          <p:nvPr>
            <p:ph type="ctrTitle"/>
          </p:nvPr>
        </p:nvSpPr>
        <p:spPr>
          <a:xfrm>
            <a:off x="1858703" y="1822833"/>
            <a:ext cx="5737052"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House Price </a:t>
            </a:r>
            <a:r>
              <a:rPr lang="en-IN" dirty="0"/>
              <a:t>Investigation</a:t>
            </a:r>
            <a:r>
              <a:rPr lang="en" dirty="0"/>
              <a:t> for Washington Cities</a:t>
            </a:r>
            <a:endParaRPr dirty="0"/>
          </a:p>
        </p:txBody>
      </p:sp>
      <p:sp>
        <p:nvSpPr>
          <p:cNvPr id="138" name="Google Shape;138;p14"/>
          <p:cNvSpPr txBox="1">
            <a:spLocks noGrp="1"/>
          </p:cNvSpPr>
          <p:nvPr>
            <p:ph type="subTitle" idx="1"/>
          </p:nvPr>
        </p:nvSpPr>
        <p:spPr>
          <a:xfrm>
            <a:off x="1858700" y="3212008"/>
            <a:ext cx="5361300" cy="52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Outliers:</a:t>
            </a:r>
            <a:endParaRPr/>
          </a:p>
          <a:p>
            <a:pPr marL="0" lvl="0" indent="0" algn="ctr" rtl="0">
              <a:spcBef>
                <a:spcPts val="0"/>
              </a:spcBef>
              <a:spcAft>
                <a:spcPts val="0"/>
              </a:spcAft>
              <a:buNone/>
            </a:pPr>
            <a:r>
              <a:rPr lang="en"/>
              <a:t>Sagar Bansal, Yiqing Bu, Parth Padia, Ziting Yuan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p23"/>
          <p:cNvPicPr preferRelativeResize="0"/>
          <p:nvPr/>
        </p:nvPicPr>
        <p:blipFill rotWithShape="1">
          <a:blip r:embed="rId3">
            <a:alphaModFix/>
          </a:blip>
          <a:srcRect r="15368"/>
          <a:stretch/>
        </p:blipFill>
        <p:spPr>
          <a:xfrm>
            <a:off x="296525" y="777125"/>
            <a:ext cx="8086575" cy="4223175"/>
          </a:xfrm>
          <a:prstGeom prst="rect">
            <a:avLst/>
          </a:prstGeom>
          <a:noFill/>
          <a:ln>
            <a:noFill/>
          </a:ln>
        </p:spPr>
      </p:pic>
      <p:sp>
        <p:nvSpPr>
          <p:cNvPr id="201" name="Google Shape;201;p23"/>
          <p:cNvSpPr txBox="1"/>
          <p:nvPr/>
        </p:nvSpPr>
        <p:spPr>
          <a:xfrm>
            <a:off x="296525" y="255725"/>
            <a:ext cx="4589700" cy="52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chemeClr val="lt1"/>
                </a:solidFill>
                <a:latin typeface="Nunito"/>
                <a:ea typeface="Nunito"/>
                <a:cs typeface="Nunito"/>
                <a:sym typeface="Nunito"/>
              </a:rPr>
              <a:t>Data Characteristics</a:t>
            </a:r>
            <a:endParaRPr sz="800">
              <a:solidFill>
                <a:schemeClr val="lt1"/>
              </a:solidFill>
              <a:latin typeface="Nunito"/>
              <a:ea typeface="Nunito"/>
              <a:cs typeface="Nunito"/>
              <a:sym typeface="Nunito"/>
            </a:endParaRPr>
          </a:p>
          <a:p>
            <a:pPr marL="0" lvl="0" indent="0" algn="l" rtl="0">
              <a:spcBef>
                <a:spcPts val="0"/>
              </a:spcBef>
              <a:spcAft>
                <a:spcPts val="0"/>
              </a:spcAft>
              <a:buNone/>
            </a:pPr>
            <a:endParaRPr sz="2400">
              <a:solidFill>
                <a:schemeClr val="lt1"/>
              </a:solidFill>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4"/>
          <p:cNvSpPr txBox="1">
            <a:spLocks noGrp="1"/>
          </p:cNvSpPr>
          <p:nvPr>
            <p:ph type="title"/>
          </p:nvPr>
        </p:nvSpPr>
        <p:spPr>
          <a:xfrm>
            <a:off x="294375" y="1812450"/>
            <a:ext cx="6704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Initial Multiple Linear Regression Model</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5"/>
          <p:cNvSpPr txBox="1">
            <a:spLocks noGrp="1"/>
          </p:cNvSpPr>
          <p:nvPr>
            <p:ph type="title"/>
          </p:nvPr>
        </p:nvSpPr>
        <p:spPr>
          <a:xfrm>
            <a:off x="730725" y="687975"/>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Hypothesized Model</a:t>
            </a:r>
            <a:endParaRPr b="0"/>
          </a:p>
        </p:txBody>
      </p:sp>
      <p:sp>
        <p:nvSpPr>
          <p:cNvPr id="212" name="Google Shape;212;p25"/>
          <p:cNvSpPr txBox="1">
            <a:spLocks noGrp="1"/>
          </p:cNvSpPr>
          <p:nvPr>
            <p:ph type="body" idx="1"/>
          </p:nvPr>
        </p:nvSpPr>
        <p:spPr>
          <a:xfrm>
            <a:off x="784650" y="1722375"/>
            <a:ext cx="5897700" cy="238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t>Price = </a:t>
            </a:r>
            <a:r>
              <a:rPr lang="en" sz="1200">
                <a:solidFill>
                  <a:srgbClr val="000000"/>
                </a:solidFill>
                <a:latin typeface="Times New Roman"/>
                <a:ea typeface="Times New Roman"/>
                <a:cs typeface="Times New Roman"/>
                <a:sym typeface="Times New Roman"/>
              </a:rPr>
              <a:t>b</a:t>
            </a:r>
            <a:r>
              <a:rPr lang="en" sz="1200" baseline="-25000">
                <a:solidFill>
                  <a:srgbClr val="000000"/>
                </a:solidFill>
                <a:latin typeface="Times New Roman"/>
                <a:ea typeface="Times New Roman"/>
                <a:cs typeface="Times New Roman"/>
                <a:sym typeface="Times New Roman"/>
              </a:rPr>
              <a:t>0</a:t>
            </a:r>
            <a:r>
              <a:rPr lang="en" sz="1200">
                <a:solidFill>
                  <a:srgbClr val="000000"/>
                </a:solidFill>
                <a:latin typeface="Times New Roman"/>
                <a:ea typeface="Times New Roman"/>
                <a:cs typeface="Times New Roman"/>
                <a:sym typeface="Times New Roman"/>
              </a:rPr>
              <a:t> + b</a:t>
            </a:r>
            <a:r>
              <a:rPr lang="en" sz="1200" baseline="-25000">
                <a:solidFill>
                  <a:srgbClr val="000000"/>
                </a:solidFill>
                <a:latin typeface="Times New Roman"/>
                <a:ea typeface="Times New Roman"/>
                <a:cs typeface="Times New Roman"/>
                <a:sym typeface="Times New Roman"/>
              </a:rPr>
              <a:t>1</a:t>
            </a:r>
            <a:r>
              <a:rPr lang="en" sz="1200">
                <a:solidFill>
                  <a:srgbClr val="000000"/>
                </a:solidFill>
                <a:latin typeface="Times New Roman"/>
                <a:ea typeface="Times New Roman"/>
                <a:cs typeface="Times New Roman"/>
                <a:sym typeface="Times New Roman"/>
              </a:rPr>
              <a:t>Bedroom + b</a:t>
            </a:r>
            <a:r>
              <a:rPr lang="en" sz="1200" baseline="-25000">
                <a:solidFill>
                  <a:srgbClr val="000000"/>
                </a:solidFill>
                <a:latin typeface="Times New Roman"/>
                <a:ea typeface="Times New Roman"/>
                <a:cs typeface="Times New Roman"/>
                <a:sym typeface="Times New Roman"/>
              </a:rPr>
              <a:t>2</a:t>
            </a:r>
            <a:r>
              <a:rPr lang="en" sz="1200">
                <a:solidFill>
                  <a:srgbClr val="000000"/>
                </a:solidFill>
                <a:latin typeface="Times New Roman"/>
                <a:ea typeface="Times New Roman"/>
                <a:cs typeface="Times New Roman"/>
                <a:sym typeface="Times New Roman"/>
              </a:rPr>
              <a:t>Bathroom + b</a:t>
            </a:r>
            <a:r>
              <a:rPr lang="en" sz="1200" baseline="-25000">
                <a:solidFill>
                  <a:srgbClr val="000000"/>
                </a:solidFill>
                <a:latin typeface="Times New Roman"/>
                <a:ea typeface="Times New Roman"/>
                <a:cs typeface="Times New Roman"/>
                <a:sym typeface="Times New Roman"/>
              </a:rPr>
              <a:t>3</a:t>
            </a:r>
            <a:r>
              <a:rPr lang="en" sz="1200">
                <a:solidFill>
                  <a:srgbClr val="000000"/>
                </a:solidFill>
                <a:latin typeface="Times New Roman"/>
                <a:ea typeface="Times New Roman"/>
                <a:cs typeface="Times New Roman"/>
                <a:sym typeface="Times New Roman"/>
              </a:rPr>
              <a:t>Sqft_living + b</a:t>
            </a:r>
            <a:r>
              <a:rPr lang="en" sz="1200" baseline="-25000">
                <a:solidFill>
                  <a:srgbClr val="000000"/>
                </a:solidFill>
                <a:latin typeface="Times New Roman"/>
                <a:ea typeface="Times New Roman"/>
                <a:cs typeface="Times New Roman"/>
                <a:sym typeface="Times New Roman"/>
              </a:rPr>
              <a:t>4</a:t>
            </a:r>
            <a:r>
              <a:rPr lang="en" sz="1200">
                <a:solidFill>
                  <a:srgbClr val="000000"/>
                </a:solidFill>
                <a:latin typeface="Times New Roman"/>
                <a:ea typeface="Times New Roman"/>
                <a:cs typeface="Times New Roman"/>
                <a:sym typeface="Times New Roman"/>
              </a:rPr>
              <a:t>Floors + b</a:t>
            </a:r>
            <a:r>
              <a:rPr lang="en" sz="1200" baseline="-25000">
                <a:solidFill>
                  <a:srgbClr val="000000"/>
                </a:solidFill>
                <a:latin typeface="Times New Roman"/>
                <a:ea typeface="Times New Roman"/>
                <a:cs typeface="Times New Roman"/>
                <a:sym typeface="Times New Roman"/>
              </a:rPr>
              <a:t>5</a:t>
            </a:r>
            <a:r>
              <a:rPr lang="en" sz="1200">
                <a:solidFill>
                  <a:srgbClr val="000000"/>
                </a:solidFill>
                <a:latin typeface="Times New Roman"/>
                <a:ea typeface="Times New Roman"/>
                <a:cs typeface="Times New Roman"/>
                <a:sym typeface="Times New Roman"/>
              </a:rPr>
              <a:t>Sqft_lot + b</a:t>
            </a:r>
            <a:r>
              <a:rPr lang="en" sz="1200" baseline="-25000">
                <a:solidFill>
                  <a:srgbClr val="000000"/>
                </a:solidFill>
                <a:latin typeface="Times New Roman"/>
                <a:ea typeface="Times New Roman"/>
                <a:cs typeface="Times New Roman"/>
                <a:sym typeface="Times New Roman"/>
              </a:rPr>
              <a:t>6</a:t>
            </a:r>
            <a:r>
              <a:rPr lang="en" sz="1200">
                <a:solidFill>
                  <a:srgbClr val="000000"/>
                </a:solidFill>
                <a:latin typeface="Times New Roman"/>
                <a:ea typeface="Times New Roman"/>
                <a:cs typeface="Times New Roman"/>
                <a:sym typeface="Times New Roman"/>
              </a:rPr>
              <a:t>AgeoftheHouse + b</a:t>
            </a:r>
            <a:r>
              <a:rPr lang="en" sz="1200" baseline="-25000">
                <a:solidFill>
                  <a:srgbClr val="000000"/>
                </a:solidFill>
                <a:latin typeface="Times New Roman"/>
                <a:ea typeface="Times New Roman"/>
                <a:cs typeface="Times New Roman"/>
                <a:sym typeface="Times New Roman"/>
              </a:rPr>
              <a:t>c1</a:t>
            </a:r>
            <a:r>
              <a:rPr lang="en" sz="1200">
                <a:solidFill>
                  <a:srgbClr val="000000"/>
                </a:solidFill>
                <a:latin typeface="Times New Roman"/>
                <a:ea typeface="Times New Roman"/>
                <a:cs typeface="Times New Roman"/>
                <a:sym typeface="Times New Roman"/>
              </a:rPr>
              <a:t>CitySeattle + b</a:t>
            </a:r>
            <a:r>
              <a:rPr lang="en" sz="1200" baseline="-25000">
                <a:solidFill>
                  <a:srgbClr val="000000"/>
                </a:solidFill>
                <a:latin typeface="Times New Roman"/>
                <a:ea typeface="Times New Roman"/>
                <a:cs typeface="Times New Roman"/>
                <a:sym typeface="Times New Roman"/>
              </a:rPr>
              <a:t>c2</a:t>
            </a:r>
            <a:r>
              <a:rPr lang="en" sz="1200">
                <a:solidFill>
                  <a:srgbClr val="000000"/>
                </a:solidFill>
                <a:latin typeface="Times New Roman"/>
                <a:ea typeface="Times New Roman"/>
                <a:cs typeface="Times New Roman"/>
                <a:sym typeface="Times New Roman"/>
              </a:rPr>
              <a:t>CityRenton + b</a:t>
            </a:r>
            <a:r>
              <a:rPr lang="en" sz="1200" baseline="-25000">
                <a:solidFill>
                  <a:srgbClr val="000000"/>
                </a:solidFill>
                <a:latin typeface="Times New Roman"/>
                <a:ea typeface="Times New Roman"/>
                <a:cs typeface="Times New Roman"/>
                <a:sym typeface="Times New Roman"/>
              </a:rPr>
              <a:t>c3</a:t>
            </a:r>
            <a:r>
              <a:rPr lang="en" sz="1200">
                <a:solidFill>
                  <a:srgbClr val="000000"/>
                </a:solidFill>
                <a:latin typeface="Times New Roman"/>
                <a:ea typeface="Times New Roman"/>
                <a:cs typeface="Times New Roman"/>
                <a:sym typeface="Times New Roman"/>
              </a:rPr>
              <a:t>CityBellevue + b</a:t>
            </a:r>
            <a:r>
              <a:rPr lang="en" sz="1200" baseline="-25000">
                <a:solidFill>
                  <a:srgbClr val="000000"/>
                </a:solidFill>
                <a:latin typeface="Times New Roman"/>
                <a:ea typeface="Times New Roman"/>
                <a:cs typeface="Times New Roman"/>
                <a:sym typeface="Times New Roman"/>
              </a:rPr>
              <a:t>c4</a:t>
            </a:r>
            <a:r>
              <a:rPr lang="en" sz="1200">
                <a:solidFill>
                  <a:srgbClr val="000000"/>
                </a:solidFill>
                <a:latin typeface="Times New Roman"/>
                <a:ea typeface="Times New Roman"/>
                <a:cs typeface="Times New Roman"/>
                <a:sym typeface="Times New Roman"/>
              </a:rPr>
              <a:t>CityRedmond + b</a:t>
            </a:r>
            <a:r>
              <a:rPr lang="en" sz="1200" baseline="-25000">
                <a:solidFill>
                  <a:srgbClr val="000000"/>
                </a:solidFill>
                <a:latin typeface="Times New Roman"/>
                <a:ea typeface="Times New Roman"/>
                <a:cs typeface="Times New Roman"/>
                <a:sym typeface="Times New Roman"/>
              </a:rPr>
              <a:t>c5</a:t>
            </a:r>
            <a:r>
              <a:rPr lang="en" sz="1200">
                <a:solidFill>
                  <a:srgbClr val="000000"/>
                </a:solidFill>
                <a:latin typeface="Times New Roman"/>
                <a:ea typeface="Times New Roman"/>
                <a:cs typeface="Times New Roman"/>
                <a:sym typeface="Times New Roman"/>
              </a:rPr>
              <a:t>CityKirkland + b</a:t>
            </a:r>
            <a:r>
              <a:rPr lang="en" sz="1200" baseline="-25000">
                <a:solidFill>
                  <a:srgbClr val="000000"/>
                </a:solidFill>
                <a:latin typeface="Times New Roman"/>
                <a:ea typeface="Times New Roman"/>
                <a:cs typeface="Times New Roman"/>
                <a:sym typeface="Times New Roman"/>
              </a:rPr>
              <a:t>c6</a:t>
            </a:r>
            <a:r>
              <a:rPr lang="en" sz="1200">
                <a:solidFill>
                  <a:srgbClr val="000000"/>
                </a:solidFill>
                <a:latin typeface="Times New Roman"/>
                <a:ea typeface="Times New Roman"/>
                <a:cs typeface="Times New Roman"/>
                <a:sym typeface="Times New Roman"/>
              </a:rPr>
              <a:t>CityIssaquah + b</a:t>
            </a:r>
            <a:r>
              <a:rPr lang="en" sz="1200" baseline="-25000">
                <a:solidFill>
                  <a:srgbClr val="000000"/>
                </a:solidFill>
                <a:latin typeface="Times New Roman"/>
                <a:ea typeface="Times New Roman"/>
                <a:cs typeface="Times New Roman"/>
                <a:sym typeface="Times New Roman"/>
              </a:rPr>
              <a:t>c7</a:t>
            </a:r>
            <a:r>
              <a:rPr lang="en" sz="1200">
                <a:solidFill>
                  <a:srgbClr val="000000"/>
                </a:solidFill>
                <a:latin typeface="Times New Roman"/>
                <a:ea typeface="Times New Roman"/>
                <a:cs typeface="Times New Roman"/>
                <a:sym typeface="Times New Roman"/>
              </a:rPr>
              <a:t>Kent + b</a:t>
            </a:r>
            <a:r>
              <a:rPr lang="en" sz="1200" baseline="-25000">
                <a:solidFill>
                  <a:srgbClr val="000000"/>
                </a:solidFill>
                <a:latin typeface="Times New Roman"/>
                <a:ea typeface="Times New Roman"/>
                <a:cs typeface="Times New Roman"/>
                <a:sym typeface="Times New Roman"/>
              </a:rPr>
              <a:t>c8</a:t>
            </a:r>
            <a:r>
              <a:rPr lang="en" sz="1200">
                <a:solidFill>
                  <a:srgbClr val="000000"/>
                </a:solidFill>
                <a:latin typeface="Times New Roman"/>
                <a:ea typeface="Times New Roman"/>
                <a:cs typeface="Times New Roman"/>
                <a:sym typeface="Times New Roman"/>
              </a:rPr>
              <a:t>Auburn + b</a:t>
            </a:r>
            <a:r>
              <a:rPr lang="en" sz="1200" baseline="-25000">
                <a:solidFill>
                  <a:srgbClr val="000000"/>
                </a:solidFill>
                <a:latin typeface="Times New Roman"/>
                <a:ea typeface="Times New Roman"/>
                <a:cs typeface="Times New Roman"/>
                <a:sym typeface="Times New Roman"/>
              </a:rPr>
              <a:t>c9</a:t>
            </a:r>
            <a:r>
              <a:rPr lang="en" sz="1200">
                <a:solidFill>
                  <a:srgbClr val="000000"/>
                </a:solidFill>
                <a:latin typeface="Times New Roman"/>
                <a:ea typeface="Times New Roman"/>
                <a:cs typeface="Times New Roman"/>
                <a:sym typeface="Times New Roman"/>
              </a:rPr>
              <a:t>Sammamish + e</a:t>
            </a:r>
            <a:endParaRPr sz="1200" b="1"/>
          </a:p>
          <a:p>
            <a:pPr marL="0" lvl="0" indent="0" algn="l" rtl="0">
              <a:spcBef>
                <a:spcPts val="1600"/>
              </a:spcBef>
              <a:spcAft>
                <a:spcPts val="0"/>
              </a:spcAft>
              <a:buNone/>
            </a:pPr>
            <a:r>
              <a:rPr lang="en" sz="1100" b="1"/>
              <a:t>Assumptions:</a:t>
            </a:r>
            <a:endParaRPr sz="1200" b="1"/>
          </a:p>
          <a:p>
            <a:pPr marL="0" lvl="0" indent="0" algn="l" rtl="0">
              <a:spcBef>
                <a:spcPts val="0"/>
              </a:spcBef>
              <a:spcAft>
                <a:spcPts val="0"/>
              </a:spcAft>
              <a:buNone/>
            </a:pPr>
            <a:endParaRPr sz="1200" b="1"/>
          </a:p>
          <a:p>
            <a:pPr marL="0" lvl="0" indent="0" algn="l" rtl="0">
              <a:spcBef>
                <a:spcPts val="1600"/>
              </a:spcBef>
              <a:spcAft>
                <a:spcPts val="0"/>
              </a:spcAft>
              <a:buNone/>
            </a:pPr>
            <a:r>
              <a:rPr lang="en" sz="1100" b="1">
                <a:solidFill>
                  <a:srgbClr val="000000"/>
                </a:solidFill>
              </a:rPr>
              <a:t>Federal Way is treated as the reference level!</a:t>
            </a:r>
            <a:endParaRPr sz="1100" b="1">
              <a:solidFill>
                <a:srgbClr val="000000"/>
              </a:solidFill>
            </a:endParaRPr>
          </a:p>
          <a:p>
            <a:pPr marL="0" lvl="0" indent="0" algn="l" rtl="0">
              <a:spcBef>
                <a:spcPts val="1600"/>
              </a:spcBef>
              <a:spcAft>
                <a:spcPts val="0"/>
              </a:spcAft>
              <a:buNone/>
            </a:pPr>
            <a:endParaRPr sz="1200" b="1"/>
          </a:p>
          <a:p>
            <a:pPr marL="0" lvl="0" indent="0" algn="l" rtl="0">
              <a:spcBef>
                <a:spcPts val="1600"/>
              </a:spcBef>
              <a:spcAft>
                <a:spcPts val="0"/>
              </a:spcAft>
              <a:buNone/>
            </a:pPr>
            <a:endParaRPr sz="1200" b="1"/>
          </a:p>
          <a:p>
            <a:pPr marL="0" lvl="0" indent="0" algn="l" rtl="0">
              <a:spcBef>
                <a:spcPts val="1600"/>
              </a:spcBef>
              <a:spcAft>
                <a:spcPts val="0"/>
              </a:spcAft>
              <a:buNone/>
            </a:pPr>
            <a:endParaRPr sz="1200" b="1"/>
          </a:p>
          <a:p>
            <a:pPr marL="0" lvl="0" indent="0" algn="l" rtl="0">
              <a:spcBef>
                <a:spcPts val="1600"/>
              </a:spcBef>
              <a:spcAft>
                <a:spcPts val="0"/>
              </a:spcAft>
              <a:buNone/>
            </a:pPr>
            <a:endParaRPr sz="1200" b="1"/>
          </a:p>
          <a:p>
            <a:pPr marL="0" lvl="0" indent="0" algn="l" rtl="0">
              <a:spcBef>
                <a:spcPts val="1600"/>
              </a:spcBef>
              <a:spcAft>
                <a:spcPts val="0"/>
              </a:spcAft>
              <a:buNone/>
            </a:pPr>
            <a:endParaRPr sz="1100" b="1">
              <a:solidFill>
                <a:schemeClr val="dk2"/>
              </a:solidFill>
            </a:endParaRPr>
          </a:p>
          <a:p>
            <a:pPr marL="0" lvl="0" indent="0" algn="l" rtl="0">
              <a:spcBef>
                <a:spcPts val="0"/>
              </a:spcBef>
              <a:spcAft>
                <a:spcPts val="1600"/>
              </a:spcAft>
              <a:buNone/>
            </a:pPr>
            <a:r>
              <a:rPr lang="en" sz="1100"/>
              <a:t>.</a:t>
            </a:r>
            <a:endParaRPr sz="1100"/>
          </a:p>
        </p:txBody>
      </p:sp>
      <p:pic>
        <p:nvPicPr>
          <p:cNvPr id="213" name="Google Shape;213;p25"/>
          <p:cNvPicPr preferRelativeResize="0"/>
          <p:nvPr/>
        </p:nvPicPr>
        <p:blipFill>
          <a:blip r:embed="rId3">
            <a:alphaModFix/>
          </a:blip>
          <a:stretch>
            <a:fillRect/>
          </a:stretch>
        </p:blipFill>
        <p:spPr>
          <a:xfrm>
            <a:off x="992000" y="3316850"/>
            <a:ext cx="1019175" cy="333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6"/>
          <p:cNvSpPr txBox="1">
            <a:spLocks noGrp="1"/>
          </p:cNvSpPr>
          <p:nvPr>
            <p:ph type="title"/>
          </p:nvPr>
        </p:nvSpPr>
        <p:spPr>
          <a:xfrm>
            <a:off x="819150" y="43285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Check Utility</a:t>
            </a:r>
            <a:endParaRPr/>
          </a:p>
        </p:txBody>
      </p:sp>
      <p:pic>
        <p:nvPicPr>
          <p:cNvPr id="219" name="Google Shape;219;p26"/>
          <p:cNvPicPr preferRelativeResize="0"/>
          <p:nvPr/>
        </p:nvPicPr>
        <p:blipFill>
          <a:blip r:embed="rId3">
            <a:alphaModFix/>
          </a:blip>
          <a:stretch>
            <a:fillRect/>
          </a:stretch>
        </p:blipFill>
        <p:spPr>
          <a:xfrm>
            <a:off x="1358375" y="1075950"/>
            <a:ext cx="5282674" cy="3674602"/>
          </a:xfrm>
          <a:prstGeom prst="rect">
            <a:avLst/>
          </a:prstGeom>
          <a:noFill/>
          <a:ln>
            <a:noFill/>
          </a:ln>
        </p:spPr>
      </p:pic>
      <p:sp>
        <p:nvSpPr>
          <p:cNvPr id="220" name="Google Shape;220;p26"/>
          <p:cNvSpPr/>
          <p:nvPr/>
        </p:nvSpPr>
        <p:spPr>
          <a:xfrm>
            <a:off x="3925300" y="1387450"/>
            <a:ext cx="873600" cy="5322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7"/>
          <p:cNvSpPr txBox="1">
            <a:spLocks noGrp="1"/>
          </p:cNvSpPr>
          <p:nvPr>
            <p:ph type="title"/>
          </p:nvPr>
        </p:nvSpPr>
        <p:spPr>
          <a:xfrm>
            <a:off x="697400" y="620150"/>
            <a:ext cx="6247800" cy="5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Check Lack of Fit &amp; Homogeneity</a:t>
            </a:r>
            <a:endParaRPr/>
          </a:p>
        </p:txBody>
      </p:sp>
      <p:sp>
        <p:nvSpPr>
          <p:cNvPr id="226" name="Google Shape;226;p27"/>
          <p:cNvSpPr txBox="1"/>
          <p:nvPr/>
        </p:nvSpPr>
        <p:spPr>
          <a:xfrm>
            <a:off x="1295463" y="4265200"/>
            <a:ext cx="3738600" cy="23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Calibri"/>
                <a:ea typeface="Calibri"/>
                <a:cs typeface="Calibri"/>
                <a:sym typeface="Calibri"/>
              </a:rPr>
              <a:t>Residual vs. Fitted Values Plot</a:t>
            </a:r>
            <a:endParaRPr>
              <a:latin typeface="Calibri"/>
              <a:ea typeface="Calibri"/>
              <a:cs typeface="Calibri"/>
              <a:sym typeface="Calibri"/>
            </a:endParaRPr>
          </a:p>
        </p:txBody>
      </p:sp>
      <p:sp>
        <p:nvSpPr>
          <p:cNvPr id="227" name="Google Shape;227;p27"/>
          <p:cNvSpPr txBox="1"/>
          <p:nvPr/>
        </p:nvSpPr>
        <p:spPr>
          <a:xfrm>
            <a:off x="960450" y="1730375"/>
            <a:ext cx="2611500" cy="208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228" name="Google Shape;228;p27"/>
          <p:cNvPicPr preferRelativeResize="0"/>
          <p:nvPr/>
        </p:nvPicPr>
        <p:blipFill>
          <a:blip r:embed="rId3">
            <a:alphaModFix/>
          </a:blip>
          <a:stretch>
            <a:fillRect/>
          </a:stretch>
        </p:blipFill>
        <p:spPr>
          <a:xfrm>
            <a:off x="314700" y="1426338"/>
            <a:ext cx="4567841" cy="2695775"/>
          </a:xfrm>
          <a:prstGeom prst="rect">
            <a:avLst/>
          </a:prstGeom>
          <a:noFill/>
          <a:ln>
            <a:noFill/>
          </a:ln>
        </p:spPr>
      </p:pic>
      <p:sp>
        <p:nvSpPr>
          <p:cNvPr id="229" name="Google Shape;229;p27"/>
          <p:cNvSpPr txBox="1"/>
          <p:nvPr/>
        </p:nvSpPr>
        <p:spPr>
          <a:xfrm>
            <a:off x="5885350" y="1619700"/>
            <a:ext cx="2534700" cy="225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30" name="Google Shape;230;p27"/>
          <p:cNvSpPr txBox="1"/>
          <p:nvPr/>
        </p:nvSpPr>
        <p:spPr>
          <a:xfrm>
            <a:off x="5265250" y="1730375"/>
            <a:ext cx="3426900" cy="19047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1900">
              <a:latin typeface="Calibri"/>
              <a:ea typeface="Calibri"/>
              <a:cs typeface="Calibri"/>
              <a:sym typeface="Calibri"/>
            </a:endParaRPr>
          </a:p>
        </p:txBody>
      </p:sp>
      <p:sp>
        <p:nvSpPr>
          <p:cNvPr id="231" name="Google Shape;231;p27"/>
          <p:cNvSpPr txBox="1"/>
          <p:nvPr/>
        </p:nvSpPr>
        <p:spPr>
          <a:xfrm>
            <a:off x="4714875" y="1791625"/>
            <a:ext cx="2927400" cy="22503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Calibri"/>
              <a:buChar char="●"/>
            </a:pPr>
            <a:r>
              <a:rPr lang="en">
                <a:latin typeface="Calibri"/>
                <a:ea typeface="Calibri"/>
                <a:cs typeface="Calibri"/>
                <a:sym typeface="Calibri"/>
              </a:rPr>
              <a:t>Multiplicative pattern</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n">
                <a:latin typeface="Calibri"/>
                <a:ea typeface="Calibri"/>
                <a:cs typeface="Calibri"/>
                <a:sym typeface="Calibri"/>
              </a:rPr>
              <a:t>Lack of Fit</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n">
                <a:latin typeface="Calibri"/>
                <a:ea typeface="Calibri"/>
                <a:cs typeface="Calibri"/>
                <a:sym typeface="Calibri"/>
              </a:rPr>
              <a:t>Have heterogeneity issue</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n">
                <a:latin typeface="Calibri"/>
                <a:ea typeface="Calibri"/>
                <a:cs typeface="Calibri"/>
                <a:sym typeface="Calibri"/>
              </a:rPr>
              <a:t>Need to modify the model</a:t>
            </a:r>
            <a:endParaRPr>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8"/>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Transformed Model</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9"/>
          <p:cNvSpPr txBox="1">
            <a:spLocks noGrp="1"/>
          </p:cNvSpPr>
          <p:nvPr>
            <p:ph type="title"/>
          </p:nvPr>
        </p:nvSpPr>
        <p:spPr>
          <a:xfrm>
            <a:off x="730725" y="1281025"/>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Transformed Model</a:t>
            </a:r>
            <a:endParaRPr b="0"/>
          </a:p>
        </p:txBody>
      </p:sp>
      <p:sp>
        <p:nvSpPr>
          <p:cNvPr id="242" name="Google Shape;242;p29"/>
          <p:cNvSpPr txBox="1">
            <a:spLocks noGrp="1"/>
          </p:cNvSpPr>
          <p:nvPr>
            <p:ph type="body" idx="1"/>
          </p:nvPr>
        </p:nvSpPr>
        <p:spPr>
          <a:xfrm>
            <a:off x="730725" y="2157725"/>
            <a:ext cx="5821200" cy="238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solidFill>
                  <a:srgbClr val="FF0000"/>
                </a:solidFill>
              </a:rPr>
              <a:t>ln(Price)</a:t>
            </a:r>
            <a:r>
              <a:rPr lang="en" sz="1200" b="1"/>
              <a:t> = </a:t>
            </a:r>
            <a:r>
              <a:rPr lang="en" sz="1200">
                <a:solidFill>
                  <a:srgbClr val="000000"/>
                </a:solidFill>
                <a:latin typeface="Times New Roman"/>
                <a:ea typeface="Times New Roman"/>
                <a:cs typeface="Times New Roman"/>
                <a:sym typeface="Times New Roman"/>
              </a:rPr>
              <a:t>b</a:t>
            </a:r>
            <a:r>
              <a:rPr lang="en" sz="1200" baseline="-25000">
                <a:solidFill>
                  <a:srgbClr val="000000"/>
                </a:solidFill>
                <a:latin typeface="Times New Roman"/>
                <a:ea typeface="Times New Roman"/>
                <a:cs typeface="Times New Roman"/>
                <a:sym typeface="Times New Roman"/>
              </a:rPr>
              <a:t>0</a:t>
            </a:r>
            <a:r>
              <a:rPr lang="en" sz="1200">
                <a:solidFill>
                  <a:srgbClr val="000000"/>
                </a:solidFill>
                <a:latin typeface="Times New Roman"/>
                <a:ea typeface="Times New Roman"/>
                <a:cs typeface="Times New Roman"/>
                <a:sym typeface="Times New Roman"/>
              </a:rPr>
              <a:t> + b</a:t>
            </a:r>
            <a:r>
              <a:rPr lang="en" sz="1200" baseline="-25000">
                <a:solidFill>
                  <a:srgbClr val="000000"/>
                </a:solidFill>
                <a:latin typeface="Times New Roman"/>
                <a:ea typeface="Times New Roman"/>
                <a:cs typeface="Times New Roman"/>
                <a:sym typeface="Times New Roman"/>
              </a:rPr>
              <a:t>1</a:t>
            </a:r>
            <a:r>
              <a:rPr lang="en" sz="1200">
                <a:solidFill>
                  <a:srgbClr val="000000"/>
                </a:solidFill>
                <a:latin typeface="Times New Roman"/>
                <a:ea typeface="Times New Roman"/>
                <a:cs typeface="Times New Roman"/>
                <a:sym typeface="Times New Roman"/>
              </a:rPr>
              <a:t>Bedroom + b</a:t>
            </a:r>
            <a:r>
              <a:rPr lang="en" sz="1200" baseline="-25000">
                <a:solidFill>
                  <a:srgbClr val="000000"/>
                </a:solidFill>
                <a:latin typeface="Times New Roman"/>
                <a:ea typeface="Times New Roman"/>
                <a:cs typeface="Times New Roman"/>
                <a:sym typeface="Times New Roman"/>
              </a:rPr>
              <a:t>2</a:t>
            </a:r>
            <a:r>
              <a:rPr lang="en" sz="1200">
                <a:solidFill>
                  <a:srgbClr val="000000"/>
                </a:solidFill>
                <a:latin typeface="Times New Roman"/>
                <a:ea typeface="Times New Roman"/>
                <a:cs typeface="Times New Roman"/>
                <a:sym typeface="Times New Roman"/>
              </a:rPr>
              <a:t>Bathroom + b</a:t>
            </a:r>
            <a:r>
              <a:rPr lang="en" sz="1200" baseline="-25000">
                <a:solidFill>
                  <a:srgbClr val="000000"/>
                </a:solidFill>
                <a:latin typeface="Times New Roman"/>
                <a:ea typeface="Times New Roman"/>
                <a:cs typeface="Times New Roman"/>
                <a:sym typeface="Times New Roman"/>
              </a:rPr>
              <a:t>3</a:t>
            </a:r>
            <a:r>
              <a:rPr lang="en" sz="1200">
                <a:solidFill>
                  <a:srgbClr val="000000"/>
                </a:solidFill>
                <a:latin typeface="Times New Roman"/>
                <a:ea typeface="Times New Roman"/>
                <a:cs typeface="Times New Roman"/>
                <a:sym typeface="Times New Roman"/>
              </a:rPr>
              <a:t>Sqft_living + b</a:t>
            </a:r>
            <a:r>
              <a:rPr lang="en" sz="1200" baseline="-25000">
                <a:solidFill>
                  <a:srgbClr val="000000"/>
                </a:solidFill>
                <a:latin typeface="Times New Roman"/>
                <a:ea typeface="Times New Roman"/>
                <a:cs typeface="Times New Roman"/>
                <a:sym typeface="Times New Roman"/>
              </a:rPr>
              <a:t>4</a:t>
            </a:r>
            <a:r>
              <a:rPr lang="en" sz="1200">
                <a:solidFill>
                  <a:srgbClr val="000000"/>
                </a:solidFill>
                <a:latin typeface="Times New Roman"/>
                <a:ea typeface="Times New Roman"/>
                <a:cs typeface="Times New Roman"/>
                <a:sym typeface="Times New Roman"/>
              </a:rPr>
              <a:t>Floors + b</a:t>
            </a:r>
            <a:r>
              <a:rPr lang="en" sz="1200" baseline="-25000">
                <a:solidFill>
                  <a:srgbClr val="000000"/>
                </a:solidFill>
                <a:latin typeface="Times New Roman"/>
                <a:ea typeface="Times New Roman"/>
                <a:cs typeface="Times New Roman"/>
                <a:sym typeface="Times New Roman"/>
              </a:rPr>
              <a:t>5</a:t>
            </a:r>
            <a:r>
              <a:rPr lang="en" sz="1200">
                <a:solidFill>
                  <a:srgbClr val="000000"/>
                </a:solidFill>
                <a:latin typeface="Times New Roman"/>
                <a:ea typeface="Times New Roman"/>
                <a:cs typeface="Times New Roman"/>
                <a:sym typeface="Times New Roman"/>
              </a:rPr>
              <a:t>Sqft_lot + b</a:t>
            </a:r>
            <a:r>
              <a:rPr lang="en" sz="1200" baseline="-25000">
                <a:solidFill>
                  <a:srgbClr val="000000"/>
                </a:solidFill>
                <a:latin typeface="Times New Roman"/>
                <a:ea typeface="Times New Roman"/>
                <a:cs typeface="Times New Roman"/>
                <a:sym typeface="Times New Roman"/>
              </a:rPr>
              <a:t>6</a:t>
            </a:r>
            <a:r>
              <a:rPr lang="en" sz="1200">
                <a:solidFill>
                  <a:srgbClr val="000000"/>
                </a:solidFill>
                <a:latin typeface="Times New Roman"/>
                <a:ea typeface="Times New Roman"/>
                <a:cs typeface="Times New Roman"/>
                <a:sym typeface="Times New Roman"/>
              </a:rPr>
              <a:t>AgeoftheHouse + b</a:t>
            </a:r>
            <a:r>
              <a:rPr lang="en" sz="1200" baseline="-25000">
                <a:solidFill>
                  <a:srgbClr val="000000"/>
                </a:solidFill>
                <a:latin typeface="Times New Roman"/>
                <a:ea typeface="Times New Roman"/>
                <a:cs typeface="Times New Roman"/>
                <a:sym typeface="Times New Roman"/>
              </a:rPr>
              <a:t>c1</a:t>
            </a:r>
            <a:r>
              <a:rPr lang="en" sz="1200">
                <a:solidFill>
                  <a:srgbClr val="000000"/>
                </a:solidFill>
                <a:latin typeface="Times New Roman"/>
                <a:ea typeface="Times New Roman"/>
                <a:cs typeface="Times New Roman"/>
                <a:sym typeface="Times New Roman"/>
              </a:rPr>
              <a:t>CitySeattle + b</a:t>
            </a:r>
            <a:r>
              <a:rPr lang="en" sz="1200" baseline="-25000">
                <a:solidFill>
                  <a:srgbClr val="000000"/>
                </a:solidFill>
                <a:latin typeface="Times New Roman"/>
                <a:ea typeface="Times New Roman"/>
                <a:cs typeface="Times New Roman"/>
                <a:sym typeface="Times New Roman"/>
              </a:rPr>
              <a:t>c2</a:t>
            </a:r>
            <a:r>
              <a:rPr lang="en" sz="1200">
                <a:solidFill>
                  <a:srgbClr val="000000"/>
                </a:solidFill>
                <a:latin typeface="Times New Roman"/>
                <a:ea typeface="Times New Roman"/>
                <a:cs typeface="Times New Roman"/>
                <a:sym typeface="Times New Roman"/>
              </a:rPr>
              <a:t>CityRenton + b</a:t>
            </a:r>
            <a:r>
              <a:rPr lang="en" sz="1200" baseline="-25000">
                <a:solidFill>
                  <a:srgbClr val="000000"/>
                </a:solidFill>
                <a:latin typeface="Times New Roman"/>
                <a:ea typeface="Times New Roman"/>
                <a:cs typeface="Times New Roman"/>
                <a:sym typeface="Times New Roman"/>
              </a:rPr>
              <a:t>c3</a:t>
            </a:r>
            <a:r>
              <a:rPr lang="en" sz="1200">
                <a:solidFill>
                  <a:srgbClr val="000000"/>
                </a:solidFill>
                <a:latin typeface="Times New Roman"/>
                <a:ea typeface="Times New Roman"/>
                <a:cs typeface="Times New Roman"/>
                <a:sym typeface="Times New Roman"/>
              </a:rPr>
              <a:t>CityBellevue + b</a:t>
            </a:r>
            <a:r>
              <a:rPr lang="en" sz="1200" baseline="-25000">
                <a:solidFill>
                  <a:srgbClr val="000000"/>
                </a:solidFill>
                <a:latin typeface="Times New Roman"/>
                <a:ea typeface="Times New Roman"/>
                <a:cs typeface="Times New Roman"/>
                <a:sym typeface="Times New Roman"/>
              </a:rPr>
              <a:t>c4</a:t>
            </a:r>
            <a:r>
              <a:rPr lang="en" sz="1200">
                <a:solidFill>
                  <a:srgbClr val="000000"/>
                </a:solidFill>
                <a:latin typeface="Times New Roman"/>
                <a:ea typeface="Times New Roman"/>
                <a:cs typeface="Times New Roman"/>
                <a:sym typeface="Times New Roman"/>
              </a:rPr>
              <a:t>CityRedmond + b</a:t>
            </a:r>
            <a:r>
              <a:rPr lang="en" sz="1200" baseline="-25000">
                <a:solidFill>
                  <a:srgbClr val="000000"/>
                </a:solidFill>
                <a:latin typeface="Times New Roman"/>
                <a:ea typeface="Times New Roman"/>
                <a:cs typeface="Times New Roman"/>
                <a:sym typeface="Times New Roman"/>
              </a:rPr>
              <a:t>c5</a:t>
            </a:r>
            <a:r>
              <a:rPr lang="en" sz="1200">
                <a:solidFill>
                  <a:srgbClr val="000000"/>
                </a:solidFill>
                <a:latin typeface="Times New Roman"/>
                <a:ea typeface="Times New Roman"/>
                <a:cs typeface="Times New Roman"/>
                <a:sym typeface="Times New Roman"/>
              </a:rPr>
              <a:t>CityKirkland + b</a:t>
            </a:r>
            <a:r>
              <a:rPr lang="en" sz="1200" baseline="-25000">
                <a:solidFill>
                  <a:srgbClr val="000000"/>
                </a:solidFill>
                <a:latin typeface="Times New Roman"/>
                <a:ea typeface="Times New Roman"/>
                <a:cs typeface="Times New Roman"/>
                <a:sym typeface="Times New Roman"/>
              </a:rPr>
              <a:t>c6</a:t>
            </a:r>
            <a:r>
              <a:rPr lang="en" sz="1200">
                <a:solidFill>
                  <a:srgbClr val="000000"/>
                </a:solidFill>
                <a:latin typeface="Times New Roman"/>
                <a:ea typeface="Times New Roman"/>
                <a:cs typeface="Times New Roman"/>
                <a:sym typeface="Times New Roman"/>
              </a:rPr>
              <a:t>CityIssaquah + b</a:t>
            </a:r>
            <a:r>
              <a:rPr lang="en" sz="1200" baseline="-25000">
                <a:solidFill>
                  <a:srgbClr val="000000"/>
                </a:solidFill>
                <a:latin typeface="Times New Roman"/>
                <a:ea typeface="Times New Roman"/>
                <a:cs typeface="Times New Roman"/>
                <a:sym typeface="Times New Roman"/>
              </a:rPr>
              <a:t>c7</a:t>
            </a:r>
            <a:r>
              <a:rPr lang="en" sz="1200">
                <a:solidFill>
                  <a:srgbClr val="000000"/>
                </a:solidFill>
                <a:latin typeface="Times New Roman"/>
                <a:ea typeface="Times New Roman"/>
                <a:cs typeface="Times New Roman"/>
                <a:sym typeface="Times New Roman"/>
              </a:rPr>
              <a:t>Kent + b</a:t>
            </a:r>
            <a:r>
              <a:rPr lang="en" sz="1200" baseline="-25000">
                <a:solidFill>
                  <a:srgbClr val="000000"/>
                </a:solidFill>
                <a:latin typeface="Times New Roman"/>
                <a:ea typeface="Times New Roman"/>
                <a:cs typeface="Times New Roman"/>
                <a:sym typeface="Times New Roman"/>
              </a:rPr>
              <a:t>c8</a:t>
            </a:r>
            <a:r>
              <a:rPr lang="en" sz="1200">
                <a:solidFill>
                  <a:srgbClr val="000000"/>
                </a:solidFill>
                <a:latin typeface="Times New Roman"/>
                <a:ea typeface="Times New Roman"/>
                <a:cs typeface="Times New Roman"/>
                <a:sym typeface="Times New Roman"/>
              </a:rPr>
              <a:t>Auburn + b</a:t>
            </a:r>
            <a:r>
              <a:rPr lang="en" sz="1200" baseline="-25000">
                <a:solidFill>
                  <a:srgbClr val="000000"/>
                </a:solidFill>
                <a:latin typeface="Times New Roman"/>
                <a:ea typeface="Times New Roman"/>
                <a:cs typeface="Times New Roman"/>
                <a:sym typeface="Times New Roman"/>
              </a:rPr>
              <a:t>c9</a:t>
            </a:r>
            <a:r>
              <a:rPr lang="en" sz="1200">
                <a:solidFill>
                  <a:srgbClr val="000000"/>
                </a:solidFill>
                <a:latin typeface="Times New Roman"/>
                <a:ea typeface="Times New Roman"/>
                <a:cs typeface="Times New Roman"/>
                <a:sym typeface="Times New Roman"/>
              </a:rPr>
              <a:t>Sammamish + e</a:t>
            </a:r>
            <a:endParaRPr sz="1200">
              <a:solidFill>
                <a:srgbClr val="000000"/>
              </a:solidFill>
              <a:latin typeface="Times New Roman"/>
              <a:ea typeface="Times New Roman"/>
              <a:cs typeface="Times New Roman"/>
              <a:sym typeface="Times New Roman"/>
            </a:endParaRPr>
          </a:p>
          <a:p>
            <a:pPr marL="0" lvl="0" indent="0" algn="l" rtl="0">
              <a:spcBef>
                <a:spcPts val="1600"/>
              </a:spcBef>
              <a:spcAft>
                <a:spcPts val="0"/>
              </a:spcAft>
              <a:buNone/>
            </a:pPr>
            <a:r>
              <a:rPr lang="en" sz="1100" b="1"/>
              <a:t>Assumptions:</a:t>
            </a:r>
            <a:endParaRPr sz="1200" b="1"/>
          </a:p>
          <a:p>
            <a:pPr marL="0" lvl="0" indent="0" algn="l" rtl="0">
              <a:spcBef>
                <a:spcPts val="0"/>
              </a:spcBef>
              <a:spcAft>
                <a:spcPts val="0"/>
              </a:spcAft>
              <a:buNone/>
            </a:pPr>
            <a:endParaRPr sz="1200" b="1"/>
          </a:p>
          <a:p>
            <a:pPr marL="0" lvl="0" indent="0" algn="l" rtl="0">
              <a:spcBef>
                <a:spcPts val="1600"/>
              </a:spcBef>
              <a:spcAft>
                <a:spcPts val="0"/>
              </a:spcAft>
              <a:buNone/>
            </a:pPr>
            <a:endParaRPr sz="1200" b="1"/>
          </a:p>
          <a:p>
            <a:pPr marL="0" lvl="0" indent="0" algn="l" rtl="0">
              <a:spcBef>
                <a:spcPts val="1600"/>
              </a:spcBef>
              <a:spcAft>
                <a:spcPts val="0"/>
              </a:spcAft>
              <a:buNone/>
            </a:pPr>
            <a:r>
              <a:rPr lang="en" sz="1100" b="1">
                <a:solidFill>
                  <a:srgbClr val="000000"/>
                </a:solidFill>
              </a:rPr>
              <a:t>Federal Way is treated as the reference level!</a:t>
            </a:r>
            <a:endParaRPr sz="1100" b="1">
              <a:solidFill>
                <a:srgbClr val="000000"/>
              </a:solidFill>
            </a:endParaRPr>
          </a:p>
          <a:p>
            <a:pPr marL="0" lvl="0" indent="0" algn="l" rtl="0">
              <a:spcBef>
                <a:spcPts val="1600"/>
              </a:spcBef>
              <a:spcAft>
                <a:spcPts val="0"/>
              </a:spcAft>
              <a:buNone/>
            </a:pPr>
            <a:endParaRPr sz="1200" b="1"/>
          </a:p>
          <a:p>
            <a:pPr marL="0" lvl="0" indent="0" algn="l" rtl="0">
              <a:spcBef>
                <a:spcPts val="1600"/>
              </a:spcBef>
              <a:spcAft>
                <a:spcPts val="0"/>
              </a:spcAft>
              <a:buNone/>
            </a:pPr>
            <a:endParaRPr sz="1200" b="1"/>
          </a:p>
          <a:p>
            <a:pPr marL="0" lvl="0" indent="0" algn="l" rtl="0">
              <a:spcBef>
                <a:spcPts val="1600"/>
              </a:spcBef>
              <a:spcAft>
                <a:spcPts val="0"/>
              </a:spcAft>
              <a:buNone/>
            </a:pPr>
            <a:endParaRPr sz="1200" b="1"/>
          </a:p>
          <a:p>
            <a:pPr marL="0" lvl="0" indent="0" algn="l" rtl="0">
              <a:spcBef>
                <a:spcPts val="1600"/>
              </a:spcBef>
              <a:spcAft>
                <a:spcPts val="0"/>
              </a:spcAft>
              <a:buNone/>
            </a:pPr>
            <a:endParaRPr sz="1200" b="1"/>
          </a:p>
          <a:p>
            <a:pPr marL="0" lvl="0" indent="0" algn="l" rtl="0">
              <a:spcBef>
                <a:spcPts val="1600"/>
              </a:spcBef>
              <a:spcAft>
                <a:spcPts val="0"/>
              </a:spcAft>
              <a:buNone/>
            </a:pPr>
            <a:endParaRPr sz="1100" b="1">
              <a:solidFill>
                <a:schemeClr val="dk2"/>
              </a:solidFill>
            </a:endParaRPr>
          </a:p>
          <a:p>
            <a:pPr marL="0" lvl="0" indent="0" algn="l" rtl="0">
              <a:spcBef>
                <a:spcPts val="0"/>
              </a:spcBef>
              <a:spcAft>
                <a:spcPts val="1600"/>
              </a:spcAft>
              <a:buNone/>
            </a:pPr>
            <a:r>
              <a:rPr lang="en" sz="1100"/>
              <a:t>.</a:t>
            </a:r>
            <a:endParaRPr sz="1100"/>
          </a:p>
        </p:txBody>
      </p:sp>
      <p:pic>
        <p:nvPicPr>
          <p:cNvPr id="243" name="Google Shape;243;p29"/>
          <p:cNvPicPr preferRelativeResize="0"/>
          <p:nvPr/>
        </p:nvPicPr>
        <p:blipFill>
          <a:blip r:embed="rId3">
            <a:alphaModFix/>
          </a:blip>
          <a:stretch>
            <a:fillRect/>
          </a:stretch>
        </p:blipFill>
        <p:spPr>
          <a:xfrm>
            <a:off x="813825" y="3711550"/>
            <a:ext cx="1019175" cy="333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0"/>
          <p:cNvSpPr txBox="1">
            <a:spLocks noGrp="1"/>
          </p:cNvSpPr>
          <p:nvPr>
            <p:ph type="title"/>
          </p:nvPr>
        </p:nvSpPr>
        <p:spPr>
          <a:xfrm>
            <a:off x="592925" y="452700"/>
            <a:ext cx="3709200" cy="138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Check Utility</a:t>
            </a:r>
            <a:endParaRPr/>
          </a:p>
        </p:txBody>
      </p:sp>
      <p:pic>
        <p:nvPicPr>
          <p:cNvPr id="249" name="Google Shape;249;p30"/>
          <p:cNvPicPr preferRelativeResize="0"/>
          <p:nvPr/>
        </p:nvPicPr>
        <p:blipFill>
          <a:blip r:embed="rId3">
            <a:alphaModFix/>
          </a:blip>
          <a:stretch>
            <a:fillRect/>
          </a:stretch>
        </p:blipFill>
        <p:spPr>
          <a:xfrm>
            <a:off x="2412250" y="1114025"/>
            <a:ext cx="4518350" cy="3526350"/>
          </a:xfrm>
          <a:prstGeom prst="rect">
            <a:avLst/>
          </a:prstGeom>
          <a:noFill/>
          <a:ln>
            <a:noFill/>
          </a:ln>
        </p:spPr>
      </p:pic>
      <p:sp>
        <p:nvSpPr>
          <p:cNvPr id="250" name="Google Shape;250;p30"/>
          <p:cNvSpPr/>
          <p:nvPr/>
        </p:nvSpPr>
        <p:spPr>
          <a:xfrm>
            <a:off x="3433100" y="1439700"/>
            <a:ext cx="1316700" cy="4677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0"/>
          <p:cNvSpPr/>
          <p:nvPr/>
        </p:nvSpPr>
        <p:spPr>
          <a:xfrm>
            <a:off x="6091000" y="3400925"/>
            <a:ext cx="642600" cy="2046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0"/>
          <p:cNvSpPr/>
          <p:nvPr/>
        </p:nvSpPr>
        <p:spPr>
          <a:xfrm>
            <a:off x="4749800" y="1439700"/>
            <a:ext cx="812100" cy="4677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1"/>
          <p:cNvSpPr txBox="1">
            <a:spLocks noGrp="1"/>
          </p:cNvSpPr>
          <p:nvPr>
            <p:ph type="title"/>
          </p:nvPr>
        </p:nvSpPr>
        <p:spPr>
          <a:xfrm>
            <a:off x="819150" y="845600"/>
            <a:ext cx="7388100" cy="138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Check Lack of Fit &amp; Homogeneity</a:t>
            </a:r>
            <a:endParaRPr/>
          </a:p>
          <a:p>
            <a:pPr marL="0" lvl="0" indent="0" algn="l" rtl="0">
              <a:spcBef>
                <a:spcPts val="0"/>
              </a:spcBef>
              <a:spcAft>
                <a:spcPts val="0"/>
              </a:spcAft>
              <a:buNone/>
            </a:pPr>
            <a:endParaRPr/>
          </a:p>
        </p:txBody>
      </p:sp>
      <p:pic>
        <p:nvPicPr>
          <p:cNvPr id="258" name="Google Shape;258;p31"/>
          <p:cNvPicPr preferRelativeResize="0"/>
          <p:nvPr/>
        </p:nvPicPr>
        <p:blipFill>
          <a:blip r:embed="rId3">
            <a:alphaModFix/>
          </a:blip>
          <a:stretch>
            <a:fillRect/>
          </a:stretch>
        </p:blipFill>
        <p:spPr>
          <a:xfrm>
            <a:off x="478025" y="1648325"/>
            <a:ext cx="5044576" cy="2977125"/>
          </a:xfrm>
          <a:prstGeom prst="rect">
            <a:avLst/>
          </a:prstGeom>
          <a:noFill/>
          <a:ln>
            <a:noFill/>
          </a:ln>
        </p:spPr>
      </p:pic>
      <p:sp>
        <p:nvSpPr>
          <p:cNvPr id="259" name="Google Shape;259;p31"/>
          <p:cNvSpPr txBox="1"/>
          <p:nvPr/>
        </p:nvSpPr>
        <p:spPr>
          <a:xfrm>
            <a:off x="5449650" y="1836975"/>
            <a:ext cx="2204400" cy="25143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Calibri"/>
              <a:buChar char="●"/>
            </a:pPr>
            <a:r>
              <a:rPr lang="en">
                <a:latin typeface="Calibri"/>
                <a:ea typeface="Calibri"/>
                <a:cs typeface="Calibri"/>
                <a:sym typeface="Calibri"/>
              </a:rPr>
              <a:t>Data evenly spread out</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n">
                <a:latin typeface="Calibri"/>
                <a:ea typeface="Calibri"/>
                <a:cs typeface="Calibri"/>
                <a:sym typeface="Calibri"/>
              </a:rPr>
              <a:t>No obvious pattern</a:t>
            </a:r>
            <a:endParaRPr>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2"/>
          <p:cNvSpPr txBox="1">
            <a:spLocks noGrp="1"/>
          </p:cNvSpPr>
          <p:nvPr>
            <p:ph type="title"/>
          </p:nvPr>
        </p:nvSpPr>
        <p:spPr>
          <a:xfrm>
            <a:off x="485775" y="452675"/>
            <a:ext cx="6566700" cy="138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Checking Normality</a:t>
            </a:r>
            <a:endParaRPr/>
          </a:p>
        </p:txBody>
      </p:sp>
      <p:pic>
        <p:nvPicPr>
          <p:cNvPr id="265" name="Google Shape;265;p32"/>
          <p:cNvPicPr preferRelativeResize="0"/>
          <p:nvPr/>
        </p:nvPicPr>
        <p:blipFill>
          <a:blip r:embed="rId3">
            <a:alphaModFix/>
          </a:blip>
          <a:stretch>
            <a:fillRect/>
          </a:stretch>
        </p:blipFill>
        <p:spPr>
          <a:xfrm>
            <a:off x="310800" y="1024400"/>
            <a:ext cx="3982800" cy="3191300"/>
          </a:xfrm>
          <a:prstGeom prst="rect">
            <a:avLst/>
          </a:prstGeom>
          <a:noFill/>
          <a:ln>
            <a:noFill/>
          </a:ln>
        </p:spPr>
      </p:pic>
      <p:pic>
        <p:nvPicPr>
          <p:cNvPr id="266" name="Google Shape;266;p32"/>
          <p:cNvPicPr preferRelativeResize="0"/>
          <p:nvPr/>
        </p:nvPicPr>
        <p:blipFill>
          <a:blip r:embed="rId4">
            <a:alphaModFix/>
          </a:blip>
          <a:stretch>
            <a:fillRect/>
          </a:stretch>
        </p:blipFill>
        <p:spPr>
          <a:xfrm>
            <a:off x="4185875" y="1045600"/>
            <a:ext cx="3932849" cy="3148900"/>
          </a:xfrm>
          <a:prstGeom prst="rect">
            <a:avLst/>
          </a:prstGeom>
          <a:noFill/>
          <a:ln>
            <a:noFill/>
          </a:ln>
        </p:spPr>
      </p:pic>
      <p:sp>
        <p:nvSpPr>
          <p:cNvPr id="267" name="Google Shape;267;p32"/>
          <p:cNvSpPr txBox="1"/>
          <p:nvPr/>
        </p:nvSpPr>
        <p:spPr>
          <a:xfrm>
            <a:off x="639850" y="4215700"/>
            <a:ext cx="4257600" cy="393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Calibri"/>
              <a:buChar char="●"/>
            </a:pPr>
            <a:r>
              <a:rPr lang="en">
                <a:latin typeface="Calibri"/>
                <a:ea typeface="Calibri"/>
                <a:cs typeface="Calibri"/>
                <a:sym typeface="Calibri"/>
              </a:rPr>
              <a:t>Residuals appear closer to normal line </a:t>
            </a:r>
            <a:endParaRPr>
              <a:latin typeface="Calibri"/>
              <a:ea typeface="Calibri"/>
              <a:cs typeface="Calibri"/>
              <a:sym typeface="Calibri"/>
            </a:endParaRPr>
          </a:p>
        </p:txBody>
      </p:sp>
      <p:sp>
        <p:nvSpPr>
          <p:cNvPr id="268" name="Google Shape;268;p32"/>
          <p:cNvSpPr txBox="1"/>
          <p:nvPr/>
        </p:nvSpPr>
        <p:spPr>
          <a:xfrm>
            <a:off x="4879400" y="4215700"/>
            <a:ext cx="3709200" cy="631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Calibri"/>
              <a:buChar char="●"/>
            </a:pPr>
            <a:r>
              <a:rPr lang="en">
                <a:latin typeface="Calibri"/>
                <a:ea typeface="Calibri"/>
                <a:cs typeface="Calibri"/>
                <a:sym typeface="Calibri"/>
              </a:rPr>
              <a:t>Almost normally distributed</a:t>
            </a:r>
            <a:endParaRPr>
              <a:latin typeface="Calibri"/>
              <a:ea typeface="Calibri"/>
              <a:cs typeface="Calibri"/>
              <a:sym typeface="Calibri"/>
            </a:endParaRPr>
          </a:p>
        </p:txBody>
      </p:sp>
      <p:sp>
        <p:nvSpPr>
          <p:cNvPr id="269" name="Google Shape;269;p32"/>
          <p:cNvSpPr txBox="1"/>
          <p:nvPr/>
        </p:nvSpPr>
        <p:spPr>
          <a:xfrm>
            <a:off x="2470475" y="4552850"/>
            <a:ext cx="3859800" cy="393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Calibri"/>
              <a:buChar char="●"/>
            </a:pPr>
            <a:r>
              <a:rPr lang="en">
                <a:latin typeface="Calibri"/>
                <a:ea typeface="Calibri"/>
                <a:cs typeface="Calibri"/>
                <a:sym typeface="Calibri"/>
              </a:rPr>
              <a:t>Future work will need further investigation</a:t>
            </a: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5"/>
          <p:cNvSpPr txBox="1">
            <a:spLocks noGrp="1"/>
          </p:cNvSpPr>
          <p:nvPr>
            <p:ph type="ctrTitle"/>
          </p:nvPr>
        </p:nvSpPr>
        <p:spPr>
          <a:xfrm>
            <a:off x="194300" y="599475"/>
            <a:ext cx="4847100" cy="146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AGENDA</a:t>
            </a:r>
            <a:endParaRPr/>
          </a:p>
        </p:txBody>
      </p:sp>
      <p:sp>
        <p:nvSpPr>
          <p:cNvPr id="144" name="Google Shape;144;p15"/>
          <p:cNvSpPr txBox="1">
            <a:spLocks noGrp="1"/>
          </p:cNvSpPr>
          <p:nvPr>
            <p:ph type="subTitle" idx="1"/>
          </p:nvPr>
        </p:nvSpPr>
        <p:spPr>
          <a:xfrm>
            <a:off x="313525" y="1838700"/>
            <a:ext cx="8203200" cy="14661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a:t>Introduction</a:t>
            </a:r>
            <a:endParaRPr/>
          </a:p>
          <a:p>
            <a:pPr marL="457200" lvl="0" indent="-330200" algn="l" rtl="0">
              <a:spcBef>
                <a:spcPts val="0"/>
              </a:spcBef>
              <a:spcAft>
                <a:spcPts val="0"/>
              </a:spcAft>
              <a:buSzPts val="1600"/>
              <a:buChar char="●"/>
            </a:pPr>
            <a:r>
              <a:rPr lang="en"/>
              <a:t>Data Characteristics</a:t>
            </a:r>
            <a:endParaRPr/>
          </a:p>
          <a:p>
            <a:pPr marL="457200" lvl="0" indent="-317500" algn="l" rtl="0">
              <a:spcBef>
                <a:spcPts val="0"/>
              </a:spcBef>
              <a:spcAft>
                <a:spcPts val="0"/>
              </a:spcAft>
              <a:buSzPts val="1400"/>
              <a:buFont typeface="Nunito"/>
              <a:buChar char="●"/>
            </a:pPr>
            <a:r>
              <a:rPr lang="en"/>
              <a:t>Initial Multiple Linear Regression Model</a:t>
            </a:r>
            <a:endParaRPr/>
          </a:p>
          <a:p>
            <a:pPr marL="457200" lvl="0" indent="-330200" algn="l" rtl="0">
              <a:spcBef>
                <a:spcPts val="0"/>
              </a:spcBef>
              <a:spcAft>
                <a:spcPts val="0"/>
              </a:spcAft>
              <a:buSzPts val="1600"/>
              <a:buChar char="●"/>
            </a:pPr>
            <a:r>
              <a:rPr lang="en"/>
              <a:t>Transformed Model</a:t>
            </a:r>
            <a:endParaRPr/>
          </a:p>
          <a:p>
            <a:pPr marL="457200" lvl="0" indent="-330200" algn="l" rtl="0">
              <a:spcBef>
                <a:spcPts val="0"/>
              </a:spcBef>
              <a:spcAft>
                <a:spcPts val="0"/>
              </a:spcAft>
              <a:buSzPts val="1600"/>
              <a:buChar char="●"/>
            </a:pPr>
            <a:r>
              <a:rPr lang="en"/>
              <a:t>Analysis Summary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3"/>
          <p:cNvSpPr txBox="1">
            <a:spLocks noGrp="1"/>
          </p:cNvSpPr>
          <p:nvPr>
            <p:ph type="title"/>
          </p:nvPr>
        </p:nvSpPr>
        <p:spPr>
          <a:xfrm>
            <a:off x="485775" y="452675"/>
            <a:ext cx="6566700" cy="66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Checking Independence</a:t>
            </a:r>
            <a:endParaRPr/>
          </a:p>
        </p:txBody>
      </p:sp>
      <p:sp>
        <p:nvSpPr>
          <p:cNvPr id="275" name="Google Shape;275;p33"/>
          <p:cNvSpPr txBox="1"/>
          <p:nvPr/>
        </p:nvSpPr>
        <p:spPr>
          <a:xfrm>
            <a:off x="661625" y="1203050"/>
            <a:ext cx="6390900" cy="276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b="1" u="sng">
              <a:latin typeface="Calibri"/>
              <a:ea typeface="Calibri"/>
              <a:cs typeface="Calibri"/>
              <a:sym typeface="Calibri"/>
            </a:endParaRPr>
          </a:p>
          <a:p>
            <a:pPr marL="457200" lvl="0" indent="-342900" algn="l" rtl="0">
              <a:spcBef>
                <a:spcPts val="0"/>
              </a:spcBef>
              <a:spcAft>
                <a:spcPts val="0"/>
              </a:spcAft>
              <a:buSzPts val="1800"/>
              <a:buFont typeface="Calibri"/>
              <a:buChar char="●"/>
            </a:pPr>
            <a:r>
              <a:rPr lang="en" sz="1800">
                <a:latin typeface="Calibri"/>
                <a:ea typeface="Calibri"/>
                <a:cs typeface="Calibri"/>
                <a:sym typeface="Calibri"/>
              </a:rPr>
              <a:t>No time-series structure</a:t>
            </a:r>
            <a:endParaRPr sz="1800">
              <a:latin typeface="Calibri"/>
              <a:ea typeface="Calibri"/>
              <a:cs typeface="Calibri"/>
              <a:sym typeface="Calibri"/>
            </a:endParaRPr>
          </a:p>
          <a:p>
            <a:pPr marL="457200" lvl="0" indent="-342900" algn="l" rtl="0">
              <a:spcBef>
                <a:spcPts val="0"/>
              </a:spcBef>
              <a:spcAft>
                <a:spcPts val="0"/>
              </a:spcAft>
              <a:buSzPts val="1800"/>
              <a:buFont typeface="Calibri"/>
              <a:buChar char="●"/>
            </a:pPr>
            <a:r>
              <a:rPr lang="en" sz="1800">
                <a:latin typeface="Calibri"/>
                <a:ea typeface="Calibri"/>
                <a:cs typeface="Calibri"/>
                <a:sym typeface="Calibri"/>
              </a:rPr>
              <a:t>No need to perform Durbin-Watson test</a:t>
            </a:r>
            <a:endParaRPr sz="1800">
              <a:latin typeface="Calibri"/>
              <a:ea typeface="Calibri"/>
              <a:cs typeface="Calibri"/>
              <a:sym typeface="Calibri"/>
            </a:endParaRPr>
          </a:p>
          <a:p>
            <a:pPr marL="457200" lvl="0" indent="-342900" algn="l" rtl="0">
              <a:spcBef>
                <a:spcPts val="0"/>
              </a:spcBef>
              <a:spcAft>
                <a:spcPts val="0"/>
              </a:spcAft>
              <a:buSzPts val="1800"/>
              <a:buFont typeface="Calibri"/>
              <a:buChar char="●"/>
            </a:pPr>
            <a:r>
              <a:rPr lang="en" sz="1800">
                <a:latin typeface="Calibri"/>
                <a:ea typeface="Calibri"/>
                <a:cs typeface="Calibri"/>
                <a:sym typeface="Calibri"/>
              </a:rPr>
              <a:t>Therefore, we assume that error terms are independent of each other</a:t>
            </a:r>
            <a:endParaRPr sz="1800">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4"/>
          <p:cNvSpPr txBox="1">
            <a:spLocks noGrp="1"/>
          </p:cNvSpPr>
          <p:nvPr>
            <p:ph type="title"/>
          </p:nvPr>
        </p:nvSpPr>
        <p:spPr>
          <a:xfrm>
            <a:off x="730725" y="38680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Interpretation</a:t>
            </a:r>
            <a:endParaRPr b="0"/>
          </a:p>
        </p:txBody>
      </p:sp>
      <p:pic>
        <p:nvPicPr>
          <p:cNvPr id="281" name="Google Shape;281;p34"/>
          <p:cNvPicPr preferRelativeResize="0"/>
          <p:nvPr/>
        </p:nvPicPr>
        <p:blipFill>
          <a:blip r:embed="rId3">
            <a:alphaModFix/>
          </a:blip>
          <a:stretch>
            <a:fillRect/>
          </a:stretch>
        </p:blipFill>
        <p:spPr>
          <a:xfrm>
            <a:off x="599913" y="1086525"/>
            <a:ext cx="4828574" cy="3783950"/>
          </a:xfrm>
          <a:prstGeom prst="rect">
            <a:avLst/>
          </a:prstGeom>
          <a:noFill/>
          <a:ln>
            <a:noFill/>
          </a:ln>
        </p:spPr>
      </p:pic>
      <p:sp>
        <p:nvSpPr>
          <p:cNvPr id="282" name="Google Shape;282;p34"/>
          <p:cNvSpPr txBox="1"/>
          <p:nvPr/>
        </p:nvSpPr>
        <p:spPr>
          <a:xfrm>
            <a:off x="5306000" y="1593650"/>
            <a:ext cx="3327600" cy="3151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Calibri"/>
              <a:buChar char="●"/>
            </a:pPr>
            <a:r>
              <a:rPr lang="en">
                <a:latin typeface="Calibri"/>
                <a:ea typeface="Calibri"/>
                <a:cs typeface="Calibri"/>
                <a:sym typeface="Calibri"/>
              </a:rPr>
              <a:t>Only </a:t>
            </a:r>
            <a:r>
              <a:rPr lang="en" b="1">
                <a:latin typeface="Calibri"/>
                <a:ea typeface="Calibri"/>
                <a:cs typeface="Calibri"/>
                <a:sym typeface="Calibri"/>
              </a:rPr>
              <a:t>Sqft_lot, CityKent, CityAuburn </a:t>
            </a:r>
            <a:r>
              <a:rPr lang="en">
                <a:latin typeface="Calibri"/>
                <a:ea typeface="Calibri"/>
                <a:cs typeface="Calibri"/>
                <a:sym typeface="Calibri"/>
              </a:rPr>
              <a:t>are not statistically significant</a:t>
            </a:r>
            <a:endParaRPr>
              <a:latin typeface="Calibri"/>
              <a:ea typeface="Calibri"/>
              <a:cs typeface="Calibri"/>
              <a:sym typeface="Calibri"/>
            </a:endParaRPr>
          </a:p>
          <a:p>
            <a:pPr marL="457200" lvl="0" indent="0" algn="l" rtl="0">
              <a:spcBef>
                <a:spcPts val="0"/>
              </a:spcBef>
              <a:spcAft>
                <a:spcPts val="0"/>
              </a:spcAft>
              <a:buNone/>
            </a:pP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n">
                <a:latin typeface="Calibri"/>
                <a:ea typeface="Calibri"/>
                <a:cs typeface="Calibri"/>
                <a:sym typeface="Calibri"/>
              </a:rPr>
              <a:t>Coefficients of </a:t>
            </a:r>
            <a:r>
              <a:rPr lang="en" b="1">
                <a:latin typeface="Calibri"/>
                <a:ea typeface="Calibri"/>
                <a:cs typeface="Calibri"/>
                <a:sym typeface="Calibri"/>
              </a:rPr>
              <a:t>bedrooms</a:t>
            </a:r>
            <a:r>
              <a:rPr lang="en">
                <a:latin typeface="Calibri"/>
                <a:ea typeface="Calibri"/>
                <a:cs typeface="Calibri"/>
                <a:sym typeface="Calibri"/>
              </a:rPr>
              <a:t> and </a:t>
            </a:r>
            <a:r>
              <a:rPr lang="en" b="1">
                <a:latin typeface="Calibri"/>
                <a:ea typeface="Calibri"/>
                <a:cs typeface="Calibri"/>
                <a:sym typeface="Calibri"/>
              </a:rPr>
              <a:t>Sqft_lot</a:t>
            </a:r>
            <a:r>
              <a:rPr lang="en">
                <a:latin typeface="Calibri"/>
                <a:ea typeface="Calibri"/>
                <a:cs typeface="Calibri"/>
                <a:sym typeface="Calibri"/>
              </a:rPr>
              <a:t> are negative</a:t>
            </a:r>
            <a:endParaRPr>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5"/>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Summary</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6"/>
          <p:cNvSpPr txBox="1">
            <a:spLocks noGrp="1"/>
          </p:cNvSpPr>
          <p:nvPr>
            <p:ph type="title"/>
          </p:nvPr>
        </p:nvSpPr>
        <p:spPr>
          <a:xfrm>
            <a:off x="328300" y="313875"/>
            <a:ext cx="7505700" cy="69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Summary</a:t>
            </a:r>
            <a:endParaRPr/>
          </a:p>
        </p:txBody>
      </p:sp>
      <p:sp>
        <p:nvSpPr>
          <p:cNvPr id="293" name="Google Shape;293;p36"/>
          <p:cNvSpPr txBox="1"/>
          <p:nvPr/>
        </p:nvSpPr>
        <p:spPr>
          <a:xfrm>
            <a:off x="328300" y="1195575"/>
            <a:ext cx="8476800" cy="32880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SzPts val="2000"/>
              <a:buFont typeface="Calibri"/>
              <a:buChar char="●"/>
            </a:pPr>
            <a:r>
              <a:rPr lang="en" sz="2000">
                <a:latin typeface="Calibri"/>
                <a:ea typeface="Calibri"/>
                <a:cs typeface="Calibri"/>
                <a:sym typeface="Calibri"/>
              </a:rPr>
              <a:t>All cities except Kent and Auburn are statistically different from Federal Way</a:t>
            </a:r>
            <a:endParaRPr sz="2000">
              <a:latin typeface="Calibri"/>
              <a:ea typeface="Calibri"/>
              <a:cs typeface="Calibri"/>
              <a:sym typeface="Calibri"/>
            </a:endParaRPr>
          </a:p>
          <a:p>
            <a:pPr marL="457200" lvl="0" indent="-355600" algn="l" rtl="0">
              <a:lnSpc>
                <a:spcPct val="115000"/>
              </a:lnSpc>
              <a:spcBef>
                <a:spcPts val="0"/>
              </a:spcBef>
              <a:spcAft>
                <a:spcPts val="0"/>
              </a:spcAft>
              <a:buSzPts val="2000"/>
              <a:buFont typeface="Calibri"/>
              <a:buChar char="●"/>
            </a:pPr>
            <a:r>
              <a:rPr lang="en" sz="2000">
                <a:latin typeface="Calibri"/>
                <a:ea typeface="Calibri"/>
                <a:cs typeface="Calibri"/>
                <a:sym typeface="Calibri"/>
              </a:rPr>
              <a:t>The house prices of Federal Way are least expensive among the ten cities which we have been studied.</a:t>
            </a:r>
            <a:endParaRPr sz="2000">
              <a:latin typeface="Calibri"/>
              <a:ea typeface="Calibri"/>
              <a:cs typeface="Calibri"/>
              <a:sym typeface="Calibri"/>
            </a:endParaRPr>
          </a:p>
          <a:p>
            <a:pPr marL="457200" lvl="0" indent="-355600" algn="l" rtl="0">
              <a:lnSpc>
                <a:spcPct val="115000"/>
              </a:lnSpc>
              <a:spcBef>
                <a:spcPts val="0"/>
              </a:spcBef>
              <a:spcAft>
                <a:spcPts val="0"/>
              </a:spcAft>
              <a:buSzPts val="2000"/>
              <a:buFont typeface="Calibri"/>
              <a:buChar char="●"/>
            </a:pPr>
            <a:r>
              <a:rPr lang="en" sz="2000">
                <a:latin typeface="Calibri"/>
                <a:ea typeface="Calibri"/>
                <a:cs typeface="Calibri"/>
                <a:sym typeface="Calibri"/>
              </a:rPr>
              <a:t>Since bedroom has negative correlation with house price, in the future study, we could conduct further investigation to figure out why bedroom does not have positive relationship with house price.</a:t>
            </a:r>
            <a:endParaRPr sz="2000">
              <a:latin typeface="Calibri"/>
              <a:ea typeface="Calibri"/>
              <a:cs typeface="Calibri"/>
              <a:sym typeface="Calibri"/>
            </a:endParaRPr>
          </a:p>
          <a:p>
            <a:pPr marL="457200" lvl="0" indent="-355600" algn="l" rtl="0">
              <a:lnSpc>
                <a:spcPct val="115000"/>
              </a:lnSpc>
              <a:spcBef>
                <a:spcPts val="0"/>
              </a:spcBef>
              <a:spcAft>
                <a:spcPts val="0"/>
              </a:spcAft>
              <a:buSzPts val="2000"/>
              <a:buFont typeface="Calibri"/>
              <a:buChar char="●"/>
            </a:pPr>
            <a:r>
              <a:rPr lang="en" sz="2000">
                <a:latin typeface="Calibri"/>
                <a:ea typeface="Calibri"/>
                <a:cs typeface="Calibri"/>
                <a:sym typeface="Calibri"/>
              </a:rPr>
              <a:t>The model cannot be used for forecasting future house prices. </a:t>
            </a:r>
            <a:endParaRPr>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7"/>
          <p:cNvSpPr txBox="1">
            <a:spLocks noGrp="1"/>
          </p:cNvSpPr>
          <p:nvPr>
            <p:ph type="title"/>
          </p:nvPr>
        </p:nvSpPr>
        <p:spPr>
          <a:xfrm>
            <a:off x="287350" y="1950775"/>
            <a:ext cx="8591700" cy="95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343575" y="1812450"/>
            <a:ext cx="6704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7"/>
          <p:cNvSpPr txBox="1">
            <a:spLocks noGrp="1"/>
          </p:cNvSpPr>
          <p:nvPr>
            <p:ph type="title"/>
          </p:nvPr>
        </p:nvSpPr>
        <p:spPr>
          <a:xfrm>
            <a:off x="386625" y="2720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55" name="Google Shape;155;p17"/>
          <p:cNvSpPr txBox="1">
            <a:spLocks noGrp="1"/>
          </p:cNvSpPr>
          <p:nvPr>
            <p:ph type="body" idx="1"/>
          </p:nvPr>
        </p:nvSpPr>
        <p:spPr>
          <a:xfrm>
            <a:off x="612275" y="768300"/>
            <a:ext cx="7681200" cy="39708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sz="1800" b="1" u="sng">
              <a:solidFill>
                <a:srgbClr val="000000"/>
              </a:solidFill>
              <a:latin typeface="Times New Roman"/>
              <a:ea typeface="Times New Roman"/>
              <a:cs typeface="Times New Roman"/>
              <a:sym typeface="Times New Roman"/>
            </a:endParaRPr>
          </a:p>
          <a:p>
            <a:pPr marL="457200" lvl="0" indent="0" algn="l" rtl="0">
              <a:spcBef>
                <a:spcPts val="0"/>
              </a:spcBef>
              <a:spcAft>
                <a:spcPts val="0"/>
              </a:spcAft>
              <a:buNone/>
            </a:pPr>
            <a:r>
              <a:rPr lang="en" sz="1800" b="1" u="sng">
                <a:solidFill>
                  <a:srgbClr val="000000"/>
                </a:solidFill>
              </a:rPr>
              <a:t>Motivation of analysis</a:t>
            </a:r>
            <a:r>
              <a:rPr lang="en" sz="1800" u="sng">
                <a:solidFill>
                  <a:srgbClr val="000000"/>
                </a:solidFill>
              </a:rPr>
              <a:t>:</a:t>
            </a:r>
            <a:endParaRPr sz="1800" u="sng">
              <a:solidFill>
                <a:srgbClr val="000000"/>
              </a:solidFill>
            </a:endParaRPr>
          </a:p>
          <a:p>
            <a:pPr marL="457200" lvl="0" indent="-342900" algn="l" rtl="0">
              <a:spcBef>
                <a:spcPts val="0"/>
              </a:spcBef>
              <a:spcAft>
                <a:spcPts val="0"/>
              </a:spcAft>
              <a:buClr>
                <a:srgbClr val="000000"/>
              </a:buClr>
              <a:buSzPts val="1800"/>
              <a:buChar char="●"/>
            </a:pPr>
            <a:r>
              <a:rPr lang="en" sz="1800">
                <a:solidFill>
                  <a:srgbClr val="000000"/>
                </a:solidFill>
              </a:rPr>
              <a:t>In the Real Estate Industry, understanding the trend of property prices is an invaluable tool as they are generally good indicators of economy.</a:t>
            </a:r>
            <a:endParaRPr sz="1800">
              <a:solidFill>
                <a:srgbClr val="000000"/>
              </a:solidFill>
            </a:endParaRPr>
          </a:p>
          <a:p>
            <a:pPr marL="0" lvl="0" indent="0" algn="l" rtl="0">
              <a:spcBef>
                <a:spcPts val="0"/>
              </a:spcBef>
              <a:spcAft>
                <a:spcPts val="0"/>
              </a:spcAft>
              <a:buNone/>
            </a:pPr>
            <a:endParaRPr sz="1800">
              <a:solidFill>
                <a:srgbClr val="000000"/>
              </a:solidFill>
            </a:endParaRPr>
          </a:p>
          <a:p>
            <a:pPr marL="0" lvl="0" indent="0" algn="l" rtl="0">
              <a:spcBef>
                <a:spcPts val="0"/>
              </a:spcBef>
              <a:spcAft>
                <a:spcPts val="0"/>
              </a:spcAft>
              <a:buNone/>
            </a:pPr>
            <a:endParaRPr sz="1800">
              <a:solidFill>
                <a:srgbClr val="000000"/>
              </a:solidFill>
            </a:endParaRPr>
          </a:p>
          <a:p>
            <a:pPr marL="0" lvl="0" indent="0" algn="l" rtl="0">
              <a:spcBef>
                <a:spcPts val="0"/>
              </a:spcBef>
              <a:spcAft>
                <a:spcPts val="0"/>
              </a:spcAft>
              <a:buNone/>
            </a:pPr>
            <a:endParaRPr sz="1800">
              <a:solidFill>
                <a:srgbClr val="000000"/>
              </a:solidFill>
            </a:endParaRPr>
          </a:p>
          <a:p>
            <a:pPr marL="0" lvl="0" indent="0" algn="l" rtl="0">
              <a:spcBef>
                <a:spcPts val="0"/>
              </a:spcBef>
              <a:spcAft>
                <a:spcPts val="0"/>
              </a:spcAft>
              <a:buNone/>
            </a:pPr>
            <a:r>
              <a:rPr lang="en" sz="1800">
                <a:solidFill>
                  <a:srgbClr val="000000"/>
                </a:solidFill>
              </a:rPr>
              <a:t>	</a:t>
            </a:r>
            <a:r>
              <a:rPr lang="en" sz="1800" b="1" u="sng">
                <a:solidFill>
                  <a:srgbClr val="000000"/>
                </a:solidFill>
              </a:rPr>
              <a:t>Project Goals:</a:t>
            </a:r>
            <a:endParaRPr sz="1800" b="1" u="sng">
              <a:solidFill>
                <a:srgbClr val="000000"/>
              </a:solidFill>
            </a:endParaRPr>
          </a:p>
          <a:p>
            <a:pPr marL="457200" lvl="0" indent="-342900" algn="l" rtl="0">
              <a:spcBef>
                <a:spcPts val="0"/>
              </a:spcBef>
              <a:spcAft>
                <a:spcPts val="0"/>
              </a:spcAft>
              <a:buClr>
                <a:srgbClr val="000000"/>
              </a:buClr>
              <a:buSzPts val="1800"/>
              <a:buChar char="●"/>
            </a:pPr>
            <a:r>
              <a:rPr lang="en" sz="1800">
                <a:solidFill>
                  <a:srgbClr val="000000"/>
                </a:solidFill>
              </a:rPr>
              <a:t>For this purpose , we have chosen a sample of 10 cities from the dataset of house prices to conduct our analysis.</a:t>
            </a:r>
            <a:endParaRPr sz="1800">
              <a:solidFill>
                <a:srgbClr val="000000"/>
              </a:solidFill>
            </a:endParaRPr>
          </a:p>
          <a:p>
            <a:pPr marL="0" lvl="0" indent="0" algn="l" rtl="0">
              <a:spcBef>
                <a:spcPts val="0"/>
              </a:spcBef>
              <a:spcAft>
                <a:spcPts val="0"/>
              </a:spcAft>
              <a:buNone/>
            </a:pPr>
            <a:endParaRPr sz="1200">
              <a:solidFill>
                <a:srgbClr val="000000"/>
              </a:solidFill>
              <a:latin typeface="Times New Roman"/>
              <a:ea typeface="Times New Roman"/>
              <a:cs typeface="Times New Roman"/>
              <a:sym typeface="Times New Roman"/>
            </a:endParaRPr>
          </a:p>
          <a:p>
            <a:pPr marL="0" lvl="0" indent="0" algn="l" rtl="0">
              <a:spcBef>
                <a:spcPts val="0"/>
              </a:spcBef>
              <a:spcAft>
                <a:spcPts val="0"/>
              </a:spcAft>
              <a:buNone/>
            </a:pPr>
            <a:endParaRPr sz="1200">
              <a:solidFill>
                <a:srgbClr val="000000"/>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8"/>
          <p:cNvSpPr txBox="1">
            <a:spLocks noGrp="1"/>
          </p:cNvSpPr>
          <p:nvPr>
            <p:ph type="title"/>
          </p:nvPr>
        </p:nvSpPr>
        <p:spPr>
          <a:xfrm>
            <a:off x="294375" y="1812450"/>
            <a:ext cx="6704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Data Characteristics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9"/>
          <p:cNvSpPr txBox="1">
            <a:spLocks noGrp="1"/>
          </p:cNvSpPr>
          <p:nvPr>
            <p:ph type="title"/>
          </p:nvPr>
        </p:nvSpPr>
        <p:spPr>
          <a:xfrm>
            <a:off x="338175" y="2861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Characteristics</a:t>
            </a:r>
            <a:endParaRPr/>
          </a:p>
        </p:txBody>
      </p:sp>
      <p:sp>
        <p:nvSpPr>
          <p:cNvPr id="166" name="Google Shape;166;p19"/>
          <p:cNvSpPr txBox="1">
            <a:spLocks noGrp="1"/>
          </p:cNvSpPr>
          <p:nvPr>
            <p:ph type="body" idx="1"/>
          </p:nvPr>
        </p:nvSpPr>
        <p:spPr>
          <a:xfrm>
            <a:off x="417150" y="901875"/>
            <a:ext cx="8084100" cy="392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u="sng"/>
              <a:t>Original Data Description:</a:t>
            </a:r>
            <a:endParaRPr sz="1800" b="1" u="sng"/>
          </a:p>
          <a:p>
            <a:pPr marL="457200" lvl="0" indent="-342900" algn="l" rtl="0">
              <a:spcBef>
                <a:spcPts val="1600"/>
              </a:spcBef>
              <a:spcAft>
                <a:spcPts val="0"/>
              </a:spcAft>
              <a:buSzPts val="1800"/>
              <a:buChar char="●"/>
            </a:pPr>
            <a:r>
              <a:rPr lang="en" sz="1800"/>
              <a:t>Observational and Cross-sectional in nature</a:t>
            </a:r>
            <a:endParaRPr sz="1800"/>
          </a:p>
          <a:p>
            <a:pPr marL="457200" lvl="0" indent="-342900" algn="l" rtl="0">
              <a:spcBef>
                <a:spcPts val="0"/>
              </a:spcBef>
              <a:spcAft>
                <a:spcPts val="0"/>
              </a:spcAft>
              <a:buSzPts val="1800"/>
              <a:buChar char="●"/>
            </a:pPr>
            <a:r>
              <a:rPr lang="en" sz="1800"/>
              <a:t>4,600 number of observations &amp; 18 variables </a:t>
            </a:r>
            <a:endParaRPr sz="1800"/>
          </a:p>
          <a:p>
            <a:pPr marL="0" lvl="0" indent="0" algn="l" rtl="0">
              <a:spcBef>
                <a:spcPts val="1600"/>
              </a:spcBef>
              <a:spcAft>
                <a:spcPts val="0"/>
              </a:spcAft>
              <a:buNone/>
            </a:pPr>
            <a:r>
              <a:rPr lang="en" sz="1800" b="1" u="sng"/>
              <a:t>Cleaned Data:</a:t>
            </a:r>
            <a:endParaRPr sz="1800" b="1" u="sng"/>
          </a:p>
          <a:p>
            <a:pPr marL="457200" lvl="0" indent="-342900" algn="l" rtl="0">
              <a:spcBef>
                <a:spcPts val="1600"/>
              </a:spcBef>
              <a:spcAft>
                <a:spcPts val="0"/>
              </a:spcAft>
              <a:buSzPts val="1800"/>
              <a:buChar char="●"/>
            </a:pPr>
            <a:r>
              <a:rPr lang="en" sz="1800"/>
              <a:t>3,412 number of observations </a:t>
            </a:r>
            <a:endParaRPr sz="1800"/>
          </a:p>
          <a:p>
            <a:pPr marL="457200" lvl="0" indent="-342900" algn="l" rtl="0">
              <a:spcBef>
                <a:spcPts val="0"/>
              </a:spcBef>
              <a:spcAft>
                <a:spcPts val="0"/>
              </a:spcAft>
              <a:buSzPts val="1800"/>
              <a:buChar char="●"/>
            </a:pPr>
            <a:r>
              <a:rPr lang="en" sz="1800"/>
              <a:t>Predictors:-   </a:t>
            </a:r>
            <a:endParaRPr sz="1800"/>
          </a:p>
          <a:p>
            <a:pPr marL="914400" lvl="0" indent="-342900" algn="l" rtl="0">
              <a:lnSpc>
                <a:spcPct val="100000"/>
              </a:lnSpc>
              <a:spcBef>
                <a:spcPts val="0"/>
              </a:spcBef>
              <a:spcAft>
                <a:spcPts val="0"/>
              </a:spcAft>
              <a:buSzPts val="1800"/>
              <a:buChar char="●"/>
            </a:pPr>
            <a:r>
              <a:rPr lang="en" sz="1800"/>
              <a:t>Quantitative -  Sqft_living, Sqft_lot, Bathrooms, </a:t>
            </a:r>
            <a:endParaRPr sz="1800"/>
          </a:p>
          <a:p>
            <a:pPr marL="457200" lvl="0" indent="457200" algn="l" rtl="0">
              <a:lnSpc>
                <a:spcPct val="100000"/>
              </a:lnSpc>
              <a:spcBef>
                <a:spcPts val="0"/>
              </a:spcBef>
              <a:spcAft>
                <a:spcPts val="0"/>
              </a:spcAft>
              <a:buNone/>
            </a:pPr>
            <a:r>
              <a:rPr lang="en" sz="1800"/>
              <a:t>Bedrooms, Age of the house and Floors. </a:t>
            </a:r>
            <a:endParaRPr sz="1800"/>
          </a:p>
          <a:p>
            <a:pPr marL="914400" lvl="0" indent="-342900" algn="l" rtl="0">
              <a:spcBef>
                <a:spcPts val="0"/>
              </a:spcBef>
              <a:spcAft>
                <a:spcPts val="0"/>
              </a:spcAft>
              <a:buSzPts val="1800"/>
              <a:buChar char="●"/>
            </a:pPr>
            <a:r>
              <a:rPr lang="en" sz="1800"/>
              <a:t>Qualitative -  City.</a:t>
            </a:r>
            <a:endParaRPr sz="1800"/>
          </a:p>
          <a:p>
            <a:pPr marL="457200" lvl="0" indent="-342900" algn="l" rtl="0">
              <a:spcBef>
                <a:spcPts val="0"/>
              </a:spcBef>
              <a:spcAft>
                <a:spcPts val="0"/>
              </a:spcAft>
              <a:buSzPts val="1800"/>
              <a:buChar char="●"/>
            </a:pPr>
            <a:r>
              <a:rPr lang="en" sz="1800"/>
              <a:t>Response - Price</a:t>
            </a:r>
            <a:endParaRPr sz="1800"/>
          </a:p>
          <a:p>
            <a:pPr marL="457200" lvl="0" indent="0" algn="l" rtl="0">
              <a:spcBef>
                <a:spcPts val="1600"/>
              </a:spcBef>
              <a:spcAft>
                <a:spcPts val="0"/>
              </a:spcAft>
              <a:buNone/>
            </a:pPr>
            <a:endParaRPr sz="1800"/>
          </a:p>
          <a:p>
            <a:pPr marL="0" lvl="0" indent="0" algn="l" rtl="0">
              <a:spcBef>
                <a:spcPts val="1600"/>
              </a:spcBef>
              <a:spcAft>
                <a:spcPts val="0"/>
              </a:spcAft>
              <a:buNone/>
            </a:pPr>
            <a:r>
              <a:rPr lang="en"/>
              <a:t> </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0"/>
          <p:cNvSpPr txBox="1">
            <a:spLocks noGrp="1"/>
          </p:cNvSpPr>
          <p:nvPr>
            <p:ph type="title"/>
          </p:nvPr>
        </p:nvSpPr>
        <p:spPr>
          <a:xfrm>
            <a:off x="289100" y="335175"/>
            <a:ext cx="7505700" cy="4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Characteristics</a:t>
            </a:r>
            <a:endParaRPr sz="800"/>
          </a:p>
          <a:p>
            <a:pPr marL="0" lvl="0" indent="0" algn="l" rtl="0">
              <a:spcBef>
                <a:spcPts val="0"/>
              </a:spcBef>
              <a:spcAft>
                <a:spcPts val="0"/>
              </a:spcAft>
              <a:buNone/>
            </a:pPr>
            <a:endParaRPr sz="800"/>
          </a:p>
          <a:p>
            <a:pPr marL="0" lvl="0" indent="0" algn="l" rtl="0">
              <a:lnSpc>
                <a:spcPct val="115000"/>
              </a:lnSpc>
              <a:spcBef>
                <a:spcPts val="0"/>
              </a:spcBef>
              <a:spcAft>
                <a:spcPts val="0"/>
              </a:spcAft>
              <a:buNone/>
            </a:pPr>
            <a:endParaRPr sz="1800" b="1" u="sng">
              <a:solidFill>
                <a:schemeClr val="dk2"/>
              </a:solidFill>
              <a:latin typeface="Calibri"/>
              <a:ea typeface="Calibri"/>
              <a:cs typeface="Calibri"/>
              <a:sym typeface="Calibri"/>
            </a:endParaRPr>
          </a:p>
          <a:p>
            <a:pPr marL="457200" lvl="0" indent="0" algn="l" rtl="0">
              <a:lnSpc>
                <a:spcPct val="115000"/>
              </a:lnSpc>
              <a:spcBef>
                <a:spcPts val="1600"/>
              </a:spcBef>
              <a:spcAft>
                <a:spcPts val="1600"/>
              </a:spcAft>
              <a:buNone/>
            </a:pPr>
            <a:endParaRPr sz="1800">
              <a:solidFill>
                <a:schemeClr val="dk2"/>
              </a:solidFill>
              <a:latin typeface="Calibri"/>
              <a:ea typeface="Calibri"/>
              <a:cs typeface="Calibri"/>
              <a:sym typeface="Calibri"/>
            </a:endParaRPr>
          </a:p>
        </p:txBody>
      </p:sp>
      <p:sp>
        <p:nvSpPr>
          <p:cNvPr id="172" name="Google Shape;172;p20"/>
          <p:cNvSpPr txBox="1">
            <a:spLocks noGrp="1"/>
          </p:cNvSpPr>
          <p:nvPr>
            <p:ph type="body" idx="1"/>
          </p:nvPr>
        </p:nvSpPr>
        <p:spPr>
          <a:xfrm>
            <a:off x="0" y="5320175"/>
            <a:ext cx="7505700" cy="297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u="sng"/>
              <a:t>Initial Relationship with Price:</a:t>
            </a:r>
            <a:r>
              <a:rPr lang="en" sz="1400"/>
              <a:t>  Some simple scatter plots show a positively correlated relationship with price between “Sqft_Living’’ and “No. of Bathrooms”, indicating that houses with more number of bathrooms and houses with more square footage of living area tend to have higher prices. Additionally </a:t>
            </a:r>
            <a:r>
              <a:rPr lang="en" sz="1100">
                <a:solidFill>
                  <a:srgbClr val="000000"/>
                </a:solidFill>
                <a:latin typeface="Arial"/>
                <a:ea typeface="Arial"/>
                <a:cs typeface="Arial"/>
                <a:sym typeface="Arial"/>
              </a:rPr>
              <a:t>, </a:t>
            </a:r>
            <a:r>
              <a:rPr lang="en" sz="1400">
                <a:solidFill>
                  <a:srgbClr val="434343"/>
                </a:solidFill>
              </a:rPr>
              <a:t>a  boxplot of price by city shows different ranges of house price values (minimum to maximum) for different cities. This observation gives us a strong indication that the city name can be correlated with house prices. </a:t>
            </a:r>
            <a:endParaRPr sz="1400">
              <a:solidFill>
                <a:srgbClr val="434343"/>
              </a:solidFill>
            </a:endParaRPr>
          </a:p>
          <a:p>
            <a:pPr marL="0" lvl="0" indent="0" algn="l" rtl="0">
              <a:spcBef>
                <a:spcPts val="1600"/>
              </a:spcBef>
              <a:spcAft>
                <a:spcPts val="0"/>
              </a:spcAft>
              <a:buNone/>
            </a:pPr>
            <a:r>
              <a:rPr lang="en" sz="1800"/>
              <a:t>We have selected the 7 most impactful predictors according to our research from the  given dataset. </a:t>
            </a:r>
            <a:endParaRPr sz="1800"/>
          </a:p>
          <a:p>
            <a:pPr marL="0" lvl="0" indent="0" algn="l" rtl="0">
              <a:spcBef>
                <a:spcPts val="1600"/>
              </a:spcBef>
              <a:spcAft>
                <a:spcPts val="1600"/>
              </a:spcAft>
              <a:buNone/>
            </a:pPr>
            <a:endParaRPr/>
          </a:p>
        </p:txBody>
      </p:sp>
      <p:pic>
        <p:nvPicPr>
          <p:cNvPr id="173" name="Google Shape;173;p20"/>
          <p:cNvPicPr preferRelativeResize="0"/>
          <p:nvPr/>
        </p:nvPicPr>
        <p:blipFill>
          <a:blip r:embed="rId3">
            <a:alphaModFix/>
          </a:blip>
          <a:stretch>
            <a:fillRect/>
          </a:stretch>
        </p:blipFill>
        <p:spPr>
          <a:xfrm>
            <a:off x="991300" y="1804300"/>
            <a:ext cx="5297325" cy="2387925"/>
          </a:xfrm>
          <a:prstGeom prst="rect">
            <a:avLst/>
          </a:prstGeom>
          <a:noFill/>
          <a:ln>
            <a:noFill/>
          </a:ln>
        </p:spPr>
      </p:pic>
      <p:sp>
        <p:nvSpPr>
          <p:cNvPr id="174" name="Google Shape;174;p20"/>
          <p:cNvSpPr txBox="1"/>
          <p:nvPr/>
        </p:nvSpPr>
        <p:spPr>
          <a:xfrm>
            <a:off x="638125" y="1090675"/>
            <a:ext cx="5650500" cy="20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u="sng">
                <a:latin typeface="Calibri"/>
                <a:ea typeface="Calibri"/>
                <a:cs typeface="Calibri"/>
                <a:sym typeface="Calibri"/>
              </a:rPr>
              <a:t>Table showing summary statistics of quantitative data used</a:t>
            </a:r>
            <a:endParaRPr u="sng">
              <a:latin typeface="Calibri"/>
              <a:ea typeface="Calibri"/>
              <a:cs typeface="Calibri"/>
              <a:sym typeface="Calibri"/>
            </a:endParaRPr>
          </a:p>
        </p:txBody>
      </p:sp>
      <p:sp>
        <p:nvSpPr>
          <p:cNvPr id="175" name="Google Shape;175;p20"/>
          <p:cNvSpPr/>
          <p:nvPr/>
        </p:nvSpPr>
        <p:spPr>
          <a:xfrm>
            <a:off x="4418900" y="2278900"/>
            <a:ext cx="873600" cy="16593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1"/>
          <p:cNvSpPr txBox="1">
            <a:spLocks noGrp="1"/>
          </p:cNvSpPr>
          <p:nvPr>
            <p:ph type="title"/>
          </p:nvPr>
        </p:nvSpPr>
        <p:spPr>
          <a:xfrm>
            <a:off x="289100" y="335175"/>
            <a:ext cx="7505700" cy="4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Characteristics</a:t>
            </a:r>
            <a:endParaRPr sz="800"/>
          </a:p>
          <a:p>
            <a:pPr marL="0" lvl="0" indent="0" algn="l" rtl="0">
              <a:spcBef>
                <a:spcPts val="0"/>
              </a:spcBef>
              <a:spcAft>
                <a:spcPts val="0"/>
              </a:spcAft>
              <a:buNone/>
            </a:pPr>
            <a:endParaRPr sz="800"/>
          </a:p>
          <a:p>
            <a:pPr marL="0" lvl="0" indent="0" algn="l" rtl="0">
              <a:lnSpc>
                <a:spcPct val="115000"/>
              </a:lnSpc>
              <a:spcBef>
                <a:spcPts val="0"/>
              </a:spcBef>
              <a:spcAft>
                <a:spcPts val="0"/>
              </a:spcAft>
              <a:buNone/>
            </a:pPr>
            <a:endParaRPr sz="1800" b="1" u="sng">
              <a:solidFill>
                <a:schemeClr val="dk2"/>
              </a:solidFill>
              <a:latin typeface="Calibri"/>
              <a:ea typeface="Calibri"/>
              <a:cs typeface="Calibri"/>
              <a:sym typeface="Calibri"/>
            </a:endParaRPr>
          </a:p>
          <a:p>
            <a:pPr marL="457200" lvl="0" indent="0" algn="l" rtl="0">
              <a:lnSpc>
                <a:spcPct val="115000"/>
              </a:lnSpc>
              <a:spcBef>
                <a:spcPts val="1600"/>
              </a:spcBef>
              <a:spcAft>
                <a:spcPts val="1600"/>
              </a:spcAft>
              <a:buNone/>
            </a:pPr>
            <a:endParaRPr sz="1800">
              <a:solidFill>
                <a:schemeClr val="dk2"/>
              </a:solidFill>
              <a:latin typeface="Calibri"/>
              <a:ea typeface="Calibri"/>
              <a:cs typeface="Calibri"/>
              <a:sym typeface="Calibri"/>
            </a:endParaRPr>
          </a:p>
        </p:txBody>
      </p:sp>
      <p:sp>
        <p:nvSpPr>
          <p:cNvPr id="181" name="Google Shape;181;p21"/>
          <p:cNvSpPr txBox="1">
            <a:spLocks noGrp="1"/>
          </p:cNvSpPr>
          <p:nvPr>
            <p:ph type="body" idx="1"/>
          </p:nvPr>
        </p:nvSpPr>
        <p:spPr>
          <a:xfrm>
            <a:off x="0" y="5320175"/>
            <a:ext cx="7505700" cy="297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u="sng"/>
              <a:t>Initial Relationship with Price:</a:t>
            </a:r>
            <a:r>
              <a:rPr lang="en" sz="1400"/>
              <a:t>  Some simple scatter plots show a positively correlated relationship with price between “Sqft_Living’’ and “No. of Bathrooms”, indicating that houses with more number of bathrooms and houses with more square footage of living area tend to have higher prices. Additionally </a:t>
            </a:r>
            <a:r>
              <a:rPr lang="en" sz="1100">
                <a:solidFill>
                  <a:srgbClr val="000000"/>
                </a:solidFill>
                <a:latin typeface="Arial"/>
                <a:ea typeface="Arial"/>
                <a:cs typeface="Arial"/>
                <a:sym typeface="Arial"/>
              </a:rPr>
              <a:t>, </a:t>
            </a:r>
            <a:r>
              <a:rPr lang="en" sz="1400">
                <a:solidFill>
                  <a:srgbClr val="434343"/>
                </a:solidFill>
              </a:rPr>
              <a:t>a  boxplot of price by city shows different ranges of house price values (minimum to maximum) for different cities. This observation gives us a strong indication that the city name can be correlated with house prices. </a:t>
            </a:r>
            <a:endParaRPr sz="1400">
              <a:solidFill>
                <a:srgbClr val="434343"/>
              </a:solidFill>
            </a:endParaRPr>
          </a:p>
          <a:p>
            <a:pPr marL="0" lvl="0" indent="0" algn="l" rtl="0">
              <a:spcBef>
                <a:spcPts val="1600"/>
              </a:spcBef>
              <a:spcAft>
                <a:spcPts val="0"/>
              </a:spcAft>
              <a:buNone/>
            </a:pPr>
            <a:r>
              <a:rPr lang="en" sz="1800"/>
              <a:t>We have selected the 7 most impactful predictors according to our research from the  given dataset. </a:t>
            </a:r>
            <a:endParaRPr sz="1800"/>
          </a:p>
          <a:p>
            <a:pPr marL="0" lvl="0" indent="0" algn="l" rtl="0">
              <a:spcBef>
                <a:spcPts val="1600"/>
              </a:spcBef>
              <a:spcAft>
                <a:spcPts val="1600"/>
              </a:spcAft>
              <a:buNone/>
            </a:pPr>
            <a:endParaRPr/>
          </a:p>
        </p:txBody>
      </p:sp>
      <p:pic>
        <p:nvPicPr>
          <p:cNvPr id="182" name="Google Shape;182;p21"/>
          <p:cNvPicPr preferRelativeResize="0"/>
          <p:nvPr/>
        </p:nvPicPr>
        <p:blipFill rotWithShape="1">
          <a:blip r:embed="rId3">
            <a:alphaModFix/>
          </a:blip>
          <a:srcRect t="13479" r="40141"/>
          <a:stretch/>
        </p:blipFill>
        <p:spPr>
          <a:xfrm>
            <a:off x="1134725" y="1308175"/>
            <a:ext cx="4260510" cy="3229825"/>
          </a:xfrm>
          <a:prstGeom prst="rect">
            <a:avLst/>
          </a:prstGeom>
          <a:noFill/>
          <a:ln>
            <a:noFill/>
          </a:ln>
        </p:spPr>
      </p:pic>
      <p:sp>
        <p:nvSpPr>
          <p:cNvPr id="183" name="Google Shape;183;p21"/>
          <p:cNvSpPr txBox="1"/>
          <p:nvPr/>
        </p:nvSpPr>
        <p:spPr>
          <a:xfrm>
            <a:off x="1324975" y="895388"/>
            <a:ext cx="3714900" cy="15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u="sng">
                <a:latin typeface="Calibri"/>
                <a:ea typeface="Calibri"/>
                <a:cs typeface="Calibri"/>
                <a:sym typeface="Calibri"/>
              </a:rPr>
              <a:t>Frequency of the ten cities studied</a:t>
            </a:r>
            <a:endParaRPr u="sng">
              <a:latin typeface="Calibri"/>
              <a:ea typeface="Calibri"/>
              <a:cs typeface="Calibri"/>
              <a:sym typeface="Calibri"/>
            </a:endParaRPr>
          </a:p>
        </p:txBody>
      </p:sp>
      <p:sp>
        <p:nvSpPr>
          <p:cNvPr id="184" name="Google Shape;184;p21"/>
          <p:cNvSpPr/>
          <p:nvPr/>
        </p:nvSpPr>
        <p:spPr>
          <a:xfrm>
            <a:off x="4418900" y="2218825"/>
            <a:ext cx="954600" cy="2025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1"/>
          <p:cNvSpPr/>
          <p:nvPr/>
        </p:nvSpPr>
        <p:spPr>
          <a:xfrm>
            <a:off x="4419000" y="3970875"/>
            <a:ext cx="954600" cy="2025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2"/>
          <p:cNvSpPr txBox="1">
            <a:spLocks noGrp="1"/>
          </p:cNvSpPr>
          <p:nvPr>
            <p:ph type="title"/>
          </p:nvPr>
        </p:nvSpPr>
        <p:spPr>
          <a:xfrm>
            <a:off x="206125" y="226925"/>
            <a:ext cx="69519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Characteristics</a:t>
            </a:r>
            <a:endParaRPr sz="800"/>
          </a:p>
          <a:p>
            <a:pPr marL="0" lvl="0" indent="0" algn="l" rtl="0">
              <a:spcBef>
                <a:spcPts val="0"/>
              </a:spcBef>
              <a:spcAft>
                <a:spcPts val="0"/>
              </a:spcAft>
              <a:buNone/>
            </a:pPr>
            <a:endParaRPr sz="2400"/>
          </a:p>
        </p:txBody>
      </p:sp>
      <p:sp>
        <p:nvSpPr>
          <p:cNvPr id="191" name="Google Shape;191;p22"/>
          <p:cNvSpPr txBox="1">
            <a:spLocks noGrp="1"/>
          </p:cNvSpPr>
          <p:nvPr>
            <p:ph type="body" idx="1"/>
          </p:nvPr>
        </p:nvSpPr>
        <p:spPr>
          <a:xfrm>
            <a:off x="36025" y="672300"/>
            <a:ext cx="8898300" cy="4268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                             </a:t>
            </a:r>
            <a:endParaRPr/>
          </a:p>
        </p:txBody>
      </p:sp>
      <p:pic>
        <p:nvPicPr>
          <p:cNvPr id="192" name="Google Shape;192;p22"/>
          <p:cNvPicPr preferRelativeResize="0"/>
          <p:nvPr/>
        </p:nvPicPr>
        <p:blipFill>
          <a:blip r:embed="rId3">
            <a:alphaModFix/>
          </a:blip>
          <a:stretch>
            <a:fillRect/>
          </a:stretch>
        </p:blipFill>
        <p:spPr>
          <a:xfrm>
            <a:off x="378825" y="1726925"/>
            <a:ext cx="4078325" cy="2378700"/>
          </a:xfrm>
          <a:prstGeom prst="rect">
            <a:avLst/>
          </a:prstGeom>
          <a:noFill/>
          <a:ln>
            <a:noFill/>
          </a:ln>
        </p:spPr>
      </p:pic>
      <p:pic>
        <p:nvPicPr>
          <p:cNvPr id="193" name="Google Shape;193;p22"/>
          <p:cNvPicPr preferRelativeResize="0"/>
          <p:nvPr/>
        </p:nvPicPr>
        <p:blipFill rotWithShape="1">
          <a:blip r:embed="rId4">
            <a:alphaModFix/>
          </a:blip>
          <a:srcRect r="3623"/>
          <a:stretch/>
        </p:blipFill>
        <p:spPr>
          <a:xfrm>
            <a:off x="4571991" y="1726925"/>
            <a:ext cx="4016509" cy="2378700"/>
          </a:xfrm>
          <a:prstGeom prst="rect">
            <a:avLst/>
          </a:prstGeom>
          <a:noFill/>
          <a:ln>
            <a:noFill/>
          </a:ln>
        </p:spPr>
      </p:pic>
      <p:sp>
        <p:nvSpPr>
          <p:cNvPr id="194" name="Google Shape;194;p22"/>
          <p:cNvSpPr txBox="1"/>
          <p:nvPr/>
        </p:nvSpPr>
        <p:spPr>
          <a:xfrm>
            <a:off x="814925" y="970800"/>
            <a:ext cx="3835200" cy="20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latin typeface="Calibri"/>
                <a:ea typeface="Calibri"/>
                <a:cs typeface="Calibri"/>
                <a:sym typeface="Calibri"/>
              </a:rPr>
              <a:t>Scatter plot of Price vs no. of Bathrooms</a:t>
            </a:r>
            <a:endParaRPr u="sng">
              <a:latin typeface="Calibri"/>
              <a:ea typeface="Calibri"/>
              <a:cs typeface="Calibri"/>
              <a:sym typeface="Calibri"/>
            </a:endParaRPr>
          </a:p>
        </p:txBody>
      </p:sp>
      <p:sp>
        <p:nvSpPr>
          <p:cNvPr id="195" name="Google Shape;195;p22"/>
          <p:cNvSpPr txBox="1"/>
          <p:nvPr/>
        </p:nvSpPr>
        <p:spPr>
          <a:xfrm>
            <a:off x="5261900" y="994638"/>
            <a:ext cx="3548100" cy="15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u="sng">
                <a:latin typeface="Calibri"/>
                <a:ea typeface="Calibri"/>
                <a:cs typeface="Calibri"/>
                <a:sym typeface="Calibri"/>
              </a:rPr>
              <a:t>Scatter Plot of Price vs Sqft_Living</a:t>
            </a:r>
            <a:endParaRPr u="sng">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1444</Words>
  <Application>Microsoft Office PowerPoint</Application>
  <PresentationFormat>On-screen Show (16:9)</PresentationFormat>
  <Paragraphs>127</Paragraphs>
  <Slides>24</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Times New Roman</vt:lpstr>
      <vt:lpstr>Arial</vt:lpstr>
      <vt:lpstr>Calibri</vt:lpstr>
      <vt:lpstr>Nunito</vt:lpstr>
      <vt:lpstr>Shift</vt:lpstr>
      <vt:lpstr>House Price Investigation for Washington Cities</vt:lpstr>
      <vt:lpstr>AGENDA</vt:lpstr>
      <vt:lpstr>Introduction</vt:lpstr>
      <vt:lpstr>Introduction</vt:lpstr>
      <vt:lpstr>Data Characteristics</vt:lpstr>
      <vt:lpstr>Data Characteristics</vt:lpstr>
      <vt:lpstr>Data Characteristics   </vt:lpstr>
      <vt:lpstr>Data Characteristics   </vt:lpstr>
      <vt:lpstr>Data Characteristics </vt:lpstr>
      <vt:lpstr>PowerPoint Presentation</vt:lpstr>
      <vt:lpstr>Initial Multiple Linear Regression Model</vt:lpstr>
      <vt:lpstr>Hypothesized Model</vt:lpstr>
      <vt:lpstr>Check Utility</vt:lpstr>
      <vt:lpstr>Check Lack of Fit &amp; Homogeneity</vt:lpstr>
      <vt:lpstr>Transformed Model</vt:lpstr>
      <vt:lpstr>Transformed Model</vt:lpstr>
      <vt:lpstr>Check Utility</vt:lpstr>
      <vt:lpstr>Check Lack of Fit &amp; Homogeneity </vt:lpstr>
      <vt:lpstr>Checking Normality</vt:lpstr>
      <vt:lpstr>Checking Independence</vt:lpstr>
      <vt:lpstr>Model Interpretation</vt:lpstr>
      <vt:lpstr>Summary</vt:lpstr>
      <vt:lpstr>Analysis 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House Price Investigation for Washington Cities</dc:title>
  <cp:lastModifiedBy>Bansal, Sagar</cp:lastModifiedBy>
  <cp:revision>1</cp:revision>
  <dcterms:modified xsi:type="dcterms:W3CDTF">2020-05-01T19:27:40Z</dcterms:modified>
</cp:coreProperties>
</file>